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4"/>
  </p:notesMasterIdLst>
  <p:sldIdLst>
    <p:sldId id="256" r:id="rId2"/>
    <p:sldId id="272" r:id="rId3"/>
    <p:sldId id="258" r:id="rId4"/>
    <p:sldId id="257" r:id="rId5"/>
    <p:sldId id="436" r:id="rId6"/>
    <p:sldId id="438" r:id="rId7"/>
    <p:sldId id="259" r:id="rId8"/>
    <p:sldId id="260" r:id="rId9"/>
    <p:sldId id="261" r:id="rId10"/>
    <p:sldId id="262" r:id="rId11"/>
    <p:sldId id="263" r:id="rId12"/>
    <p:sldId id="344" r:id="rId13"/>
    <p:sldId id="347" r:id="rId14"/>
    <p:sldId id="264" r:id="rId15"/>
    <p:sldId id="348" r:id="rId16"/>
    <p:sldId id="349" r:id="rId17"/>
    <p:sldId id="265" r:id="rId18"/>
    <p:sldId id="350" r:id="rId19"/>
    <p:sldId id="266" r:id="rId20"/>
    <p:sldId id="267" r:id="rId21"/>
    <p:sldId id="268" r:id="rId22"/>
    <p:sldId id="269" r:id="rId23"/>
    <p:sldId id="271" r:id="rId24"/>
    <p:sldId id="270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351" r:id="rId36"/>
    <p:sldId id="283" r:id="rId37"/>
    <p:sldId id="353" r:id="rId38"/>
    <p:sldId id="352" r:id="rId39"/>
    <p:sldId id="355" r:id="rId40"/>
    <p:sldId id="284" r:id="rId41"/>
    <p:sldId id="354" r:id="rId42"/>
    <p:sldId id="285" r:id="rId43"/>
    <p:sldId id="356" r:id="rId44"/>
    <p:sldId id="357" r:id="rId45"/>
    <p:sldId id="286" r:id="rId46"/>
    <p:sldId id="358" r:id="rId47"/>
    <p:sldId id="359" r:id="rId48"/>
    <p:sldId id="287" r:id="rId49"/>
    <p:sldId id="298" r:id="rId50"/>
    <p:sldId id="288" r:id="rId51"/>
    <p:sldId id="405" r:id="rId52"/>
    <p:sldId id="386" r:id="rId53"/>
    <p:sldId id="289" r:id="rId54"/>
    <p:sldId id="387" r:id="rId55"/>
    <p:sldId id="290" r:id="rId56"/>
    <p:sldId id="291" r:id="rId57"/>
    <p:sldId id="292" r:id="rId58"/>
    <p:sldId id="293" r:id="rId59"/>
    <p:sldId id="388" r:id="rId60"/>
    <p:sldId id="294" r:id="rId61"/>
    <p:sldId id="296" r:id="rId62"/>
    <p:sldId id="295" r:id="rId63"/>
    <p:sldId id="389" r:id="rId64"/>
    <p:sldId id="297" r:id="rId65"/>
    <p:sldId id="299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09" r:id="rId76"/>
    <p:sldId id="398" r:id="rId77"/>
    <p:sldId id="310" r:id="rId78"/>
    <p:sldId id="311" r:id="rId79"/>
    <p:sldId id="313" r:id="rId80"/>
    <p:sldId id="312" r:id="rId81"/>
    <p:sldId id="314" r:id="rId82"/>
    <p:sldId id="315" r:id="rId83"/>
    <p:sldId id="316" r:id="rId84"/>
    <p:sldId id="317" r:id="rId85"/>
    <p:sldId id="318" r:id="rId86"/>
    <p:sldId id="319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327" r:id="rId95"/>
    <p:sldId id="406" r:id="rId96"/>
    <p:sldId id="328" r:id="rId97"/>
    <p:sldId id="329" r:id="rId98"/>
    <p:sldId id="331" r:id="rId99"/>
    <p:sldId id="330" r:id="rId100"/>
    <p:sldId id="332" r:id="rId101"/>
    <p:sldId id="333" r:id="rId102"/>
    <p:sldId id="334" r:id="rId103"/>
    <p:sldId id="335" r:id="rId104"/>
    <p:sldId id="337" r:id="rId105"/>
    <p:sldId id="336" r:id="rId106"/>
    <p:sldId id="411" r:id="rId107"/>
    <p:sldId id="420" r:id="rId108"/>
    <p:sldId id="412" r:id="rId109"/>
    <p:sldId id="413" r:id="rId110"/>
    <p:sldId id="414" r:id="rId111"/>
    <p:sldId id="338" r:id="rId112"/>
    <p:sldId id="339" r:id="rId113"/>
    <p:sldId id="340" r:id="rId114"/>
    <p:sldId id="415" r:id="rId115"/>
    <p:sldId id="341" r:id="rId116"/>
    <p:sldId id="416" r:id="rId117"/>
    <p:sldId id="418" r:id="rId118"/>
    <p:sldId id="417" r:id="rId119"/>
    <p:sldId id="419" r:id="rId120"/>
    <p:sldId id="342" r:id="rId121"/>
    <p:sldId id="343" r:id="rId122"/>
    <p:sldId id="360" r:id="rId123"/>
    <p:sldId id="361" r:id="rId124"/>
    <p:sldId id="362" r:id="rId125"/>
    <p:sldId id="363" r:id="rId126"/>
    <p:sldId id="364" r:id="rId127"/>
    <p:sldId id="365" r:id="rId128"/>
    <p:sldId id="366" r:id="rId129"/>
    <p:sldId id="367" r:id="rId130"/>
    <p:sldId id="368" r:id="rId131"/>
    <p:sldId id="369" r:id="rId132"/>
    <p:sldId id="370" r:id="rId133"/>
    <p:sldId id="371" r:id="rId134"/>
    <p:sldId id="372" r:id="rId135"/>
    <p:sldId id="373" r:id="rId136"/>
    <p:sldId id="374" r:id="rId137"/>
    <p:sldId id="375" r:id="rId138"/>
    <p:sldId id="382" r:id="rId139"/>
    <p:sldId id="434" r:id="rId140"/>
    <p:sldId id="376" r:id="rId141"/>
    <p:sldId id="377" r:id="rId142"/>
    <p:sldId id="378" r:id="rId143"/>
    <p:sldId id="379" r:id="rId144"/>
    <p:sldId id="380" r:id="rId145"/>
    <p:sldId id="500" r:id="rId146"/>
    <p:sldId id="501" r:id="rId147"/>
    <p:sldId id="502" r:id="rId148"/>
    <p:sldId id="381" r:id="rId149"/>
    <p:sldId id="422" r:id="rId150"/>
    <p:sldId id="383" r:id="rId151"/>
    <p:sldId id="424" r:id="rId152"/>
    <p:sldId id="425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5" r:id="rId162"/>
    <p:sldId id="493" r:id="rId163"/>
    <p:sldId id="494" r:id="rId164"/>
    <p:sldId id="495" r:id="rId165"/>
    <p:sldId id="496" r:id="rId166"/>
    <p:sldId id="497" r:id="rId167"/>
    <p:sldId id="498" r:id="rId168"/>
    <p:sldId id="499" r:id="rId169"/>
    <p:sldId id="503" r:id="rId170"/>
    <p:sldId id="504" r:id="rId171"/>
    <p:sldId id="505" r:id="rId172"/>
    <p:sldId id="506" r:id="rId173"/>
    <p:sldId id="507" r:id="rId174"/>
    <p:sldId id="508" r:id="rId175"/>
    <p:sldId id="509" r:id="rId176"/>
    <p:sldId id="510" r:id="rId177"/>
    <p:sldId id="511" r:id="rId178"/>
    <p:sldId id="512" r:id="rId179"/>
    <p:sldId id="513" r:id="rId180"/>
    <p:sldId id="514" r:id="rId181"/>
    <p:sldId id="537" r:id="rId182"/>
    <p:sldId id="538" r:id="rId183"/>
    <p:sldId id="515" r:id="rId184"/>
    <p:sldId id="516" r:id="rId185"/>
    <p:sldId id="517" r:id="rId186"/>
    <p:sldId id="518" r:id="rId187"/>
    <p:sldId id="519" r:id="rId188"/>
    <p:sldId id="520" r:id="rId189"/>
    <p:sldId id="521" r:id="rId190"/>
    <p:sldId id="523" r:id="rId191"/>
    <p:sldId id="524" r:id="rId192"/>
    <p:sldId id="525" r:id="rId193"/>
    <p:sldId id="522" r:id="rId194"/>
    <p:sldId id="526" r:id="rId195"/>
    <p:sldId id="529" r:id="rId196"/>
    <p:sldId id="528" r:id="rId197"/>
    <p:sldId id="527" r:id="rId198"/>
    <p:sldId id="531" r:id="rId199"/>
    <p:sldId id="530" r:id="rId200"/>
    <p:sldId id="532" r:id="rId201"/>
    <p:sldId id="535" r:id="rId202"/>
    <p:sldId id="534" r:id="rId203"/>
    <p:sldId id="536" r:id="rId204"/>
    <p:sldId id="533" r:id="rId205"/>
    <p:sldId id="384" r:id="rId206"/>
    <p:sldId id="385" r:id="rId207"/>
    <p:sldId id="439" r:id="rId208"/>
    <p:sldId id="390" r:id="rId209"/>
    <p:sldId id="482" r:id="rId210"/>
    <p:sldId id="391" r:id="rId211"/>
    <p:sldId id="392" r:id="rId212"/>
    <p:sldId id="393" r:id="rId213"/>
    <p:sldId id="440" r:id="rId214"/>
    <p:sldId id="394" r:id="rId215"/>
    <p:sldId id="395" r:id="rId216"/>
    <p:sldId id="396" r:id="rId217"/>
    <p:sldId id="479" r:id="rId218"/>
    <p:sldId id="441" r:id="rId219"/>
    <p:sldId id="397" r:id="rId220"/>
    <p:sldId id="399" r:id="rId221"/>
    <p:sldId id="400" r:id="rId222"/>
    <p:sldId id="401" r:id="rId223"/>
    <p:sldId id="480" r:id="rId224"/>
    <p:sldId id="481" r:id="rId225"/>
    <p:sldId id="402" r:id="rId226"/>
    <p:sldId id="483" r:id="rId227"/>
    <p:sldId id="484" r:id="rId228"/>
    <p:sldId id="485" r:id="rId229"/>
    <p:sldId id="486" r:id="rId230"/>
    <p:sldId id="487" r:id="rId231"/>
    <p:sldId id="488" r:id="rId232"/>
    <p:sldId id="489" r:id="rId233"/>
    <p:sldId id="490" r:id="rId234"/>
    <p:sldId id="491" r:id="rId235"/>
    <p:sldId id="403" r:id="rId236"/>
    <p:sldId id="407" r:id="rId237"/>
    <p:sldId id="404" r:id="rId238"/>
    <p:sldId id="408" r:id="rId239"/>
    <p:sldId id="421" r:id="rId240"/>
    <p:sldId id="409" r:id="rId241"/>
    <p:sldId id="492" r:id="rId242"/>
    <p:sldId id="410" r:id="rId243"/>
    <p:sldId id="442" r:id="rId244"/>
    <p:sldId id="443" r:id="rId245"/>
    <p:sldId id="444" r:id="rId246"/>
    <p:sldId id="445" r:id="rId247"/>
    <p:sldId id="446" r:id="rId248"/>
    <p:sldId id="447" r:id="rId249"/>
    <p:sldId id="465" r:id="rId250"/>
    <p:sldId id="448" r:id="rId251"/>
    <p:sldId id="449" r:id="rId252"/>
    <p:sldId id="450" r:id="rId253"/>
    <p:sldId id="451" r:id="rId254"/>
    <p:sldId id="452" r:id="rId255"/>
    <p:sldId id="453" r:id="rId256"/>
    <p:sldId id="454" r:id="rId257"/>
    <p:sldId id="455" r:id="rId258"/>
    <p:sldId id="456" r:id="rId259"/>
    <p:sldId id="457" r:id="rId260"/>
    <p:sldId id="458" r:id="rId261"/>
    <p:sldId id="459" r:id="rId262"/>
    <p:sldId id="460" r:id="rId263"/>
    <p:sldId id="461" r:id="rId264"/>
    <p:sldId id="462" r:id="rId265"/>
    <p:sldId id="463" r:id="rId266"/>
    <p:sldId id="464" r:id="rId267"/>
    <p:sldId id="466" r:id="rId268"/>
    <p:sldId id="467" r:id="rId269"/>
    <p:sldId id="468" r:id="rId270"/>
    <p:sldId id="469" r:id="rId271"/>
    <p:sldId id="470" r:id="rId272"/>
    <p:sldId id="471" r:id="rId273"/>
    <p:sldId id="472" r:id="rId274"/>
    <p:sldId id="473" r:id="rId275"/>
    <p:sldId id="474" r:id="rId276"/>
    <p:sldId id="475" r:id="rId277"/>
    <p:sldId id="476" r:id="rId278"/>
    <p:sldId id="477" r:id="rId279"/>
    <p:sldId id="478" r:id="rId280"/>
    <p:sldId id="540" r:id="rId281"/>
    <p:sldId id="539" r:id="rId282"/>
    <p:sldId id="541" r:id="rId283"/>
    <p:sldId id="542" r:id="rId284"/>
    <p:sldId id="543" r:id="rId285"/>
    <p:sldId id="544" r:id="rId286"/>
    <p:sldId id="545" r:id="rId287"/>
    <p:sldId id="546" r:id="rId288"/>
    <p:sldId id="547" r:id="rId289"/>
    <p:sldId id="548" r:id="rId290"/>
    <p:sldId id="549" r:id="rId291"/>
    <p:sldId id="550" r:id="rId292"/>
    <p:sldId id="551" r:id="rId293"/>
    <p:sldId id="552" r:id="rId294"/>
    <p:sldId id="553" r:id="rId295"/>
    <p:sldId id="554" r:id="rId296"/>
    <p:sldId id="562" r:id="rId297"/>
    <p:sldId id="563" r:id="rId298"/>
    <p:sldId id="564" r:id="rId299"/>
    <p:sldId id="565" r:id="rId300"/>
    <p:sldId id="566" r:id="rId301"/>
    <p:sldId id="567" r:id="rId302"/>
    <p:sldId id="568" r:id="rId303"/>
    <p:sldId id="569" r:id="rId304"/>
    <p:sldId id="570" r:id="rId305"/>
    <p:sldId id="571" r:id="rId306"/>
    <p:sldId id="572" r:id="rId307"/>
    <p:sldId id="573" r:id="rId308"/>
    <p:sldId id="574" r:id="rId309"/>
    <p:sldId id="575" r:id="rId310"/>
    <p:sldId id="576" r:id="rId311"/>
    <p:sldId id="577" r:id="rId312"/>
    <p:sldId id="578" r:id="rId313"/>
    <p:sldId id="579" r:id="rId314"/>
    <p:sldId id="580" r:id="rId315"/>
    <p:sldId id="581" r:id="rId316"/>
    <p:sldId id="582" r:id="rId317"/>
    <p:sldId id="583" r:id="rId318"/>
    <p:sldId id="584" r:id="rId319"/>
    <p:sldId id="585" r:id="rId320"/>
    <p:sldId id="586" r:id="rId321"/>
    <p:sldId id="587" r:id="rId322"/>
    <p:sldId id="588" r:id="rId323"/>
    <p:sldId id="589" r:id="rId324"/>
    <p:sldId id="590" r:id="rId325"/>
    <p:sldId id="591" r:id="rId326"/>
    <p:sldId id="592" r:id="rId327"/>
    <p:sldId id="593" r:id="rId328"/>
    <p:sldId id="594" r:id="rId329"/>
    <p:sldId id="595" r:id="rId330"/>
    <p:sldId id="596" r:id="rId331"/>
    <p:sldId id="597" r:id="rId332"/>
    <p:sldId id="598" r:id="rId333"/>
    <p:sldId id="599" r:id="rId334"/>
    <p:sldId id="600" r:id="rId335"/>
    <p:sldId id="601" r:id="rId336"/>
    <p:sldId id="602" r:id="rId337"/>
    <p:sldId id="603" r:id="rId338"/>
    <p:sldId id="604" r:id="rId339"/>
    <p:sldId id="605" r:id="rId340"/>
    <p:sldId id="606" r:id="rId341"/>
    <p:sldId id="607" r:id="rId342"/>
    <p:sldId id="608" r:id="rId343"/>
    <p:sldId id="609" r:id="rId344"/>
    <p:sldId id="610" r:id="rId345"/>
    <p:sldId id="611" r:id="rId346"/>
    <p:sldId id="612" r:id="rId347"/>
    <p:sldId id="613" r:id="rId348"/>
    <p:sldId id="614" r:id="rId349"/>
    <p:sldId id="615" r:id="rId350"/>
    <p:sldId id="616" r:id="rId351"/>
    <p:sldId id="617" r:id="rId352"/>
    <p:sldId id="618" r:id="rId353"/>
    <p:sldId id="619" r:id="rId354"/>
    <p:sldId id="620" r:id="rId355"/>
    <p:sldId id="621" r:id="rId356"/>
    <p:sldId id="622" r:id="rId357"/>
    <p:sldId id="623" r:id="rId358"/>
    <p:sldId id="624" r:id="rId359"/>
    <p:sldId id="625" r:id="rId360"/>
    <p:sldId id="650" r:id="rId361"/>
    <p:sldId id="626" r:id="rId362"/>
    <p:sldId id="555" r:id="rId363"/>
    <p:sldId id="628" r:id="rId364"/>
    <p:sldId id="629" r:id="rId365"/>
    <p:sldId id="630" r:id="rId366"/>
    <p:sldId id="631" r:id="rId367"/>
    <p:sldId id="632" r:id="rId368"/>
    <p:sldId id="633" r:id="rId369"/>
    <p:sldId id="634" r:id="rId370"/>
    <p:sldId id="635" r:id="rId371"/>
    <p:sldId id="636" r:id="rId372"/>
    <p:sldId id="637" r:id="rId373"/>
    <p:sldId id="638" r:id="rId374"/>
    <p:sldId id="639" r:id="rId375"/>
    <p:sldId id="640" r:id="rId376"/>
    <p:sldId id="641" r:id="rId377"/>
    <p:sldId id="642" r:id="rId378"/>
    <p:sldId id="643" r:id="rId379"/>
    <p:sldId id="644" r:id="rId380"/>
    <p:sldId id="645" r:id="rId381"/>
    <p:sldId id="646" r:id="rId382"/>
    <p:sldId id="647" r:id="rId383"/>
    <p:sldId id="648" r:id="rId384"/>
    <p:sldId id="651" r:id="rId385"/>
    <p:sldId id="556" r:id="rId386"/>
    <p:sldId id="557" r:id="rId387"/>
    <p:sldId id="558" r:id="rId388"/>
    <p:sldId id="559" r:id="rId389"/>
    <p:sldId id="560" r:id="rId390"/>
    <p:sldId id="561" r:id="rId391"/>
    <p:sldId id="346" r:id="rId392"/>
    <p:sldId id="345" r:id="rId3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7297" autoAdjust="0"/>
  </p:normalViewPr>
  <p:slideViewPr>
    <p:cSldViewPr snapToGrid="0">
      <p:cViewPr varScale="1">
        <p:scale>
          <a:sx n="155" d="100"/>
          <a:sy n="155" d="100"/>
        </p:scale>
        <p:origin x="75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377" Type="http://schemas.openxmlformats.org/officeDocument/2006/relationships/slide" Target="slides/slide376.xml"/><Relationship Id="rId398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theme" Target="theme/theme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10E63-B43F-4337-8365-5A6A4427361F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267AB-0021-4DAE-9545-E86A108E18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3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267AB-0021-4DAE-9545-E86A108E183A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4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7C20E-5C18-4561-A598-0898F26AD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DB5A2B-C522-41F5-8354-D1C6FFA6F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6C2EE-CBD0-400E-849C-6EBD6A70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2174-0190-4C69-92E1-7F4D19C2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27A47-99E2-4723-B50A-B0A65B7B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2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04933-1563-4DE6-B356-9D7585CB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A8DC6C-3211-4BD7-885F-26DE99243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8AC96-B4DA-4F20-A851-C8D66A5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7CB3F-D7D3-4B0E-8A20-7417EFF9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A2BD6-791C-41E1-9287-0B1B7BD1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47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FFC938-A853-4F3D-BB3A-AC49A3C07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D68D91-9B6B-446A-BAE7-DAEC4391A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421DA-75C0-4D28-B6B8-BB5B9E05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C53F1-4B61-42E7-9BE9-A9409003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96778-3298-4312-B2C3-00116634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3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6D9DF-7A25-4ED4-8B08-0A07E16B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6C121-847C-4763-A25C-B04D45C1E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F714E-56C2-40D3-B51A-EF4059B5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36A20-A829-499A-8C67-BCA15213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E8484-B1E2-4972-BF5D-924AC338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6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32978-7504-4179-BCC4-5A42BEF4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8BBAEC-161D-41B7-AD38-5507787E4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18FE6-9A18-4B69-AD50-19F3ACC63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9BD01-99B9-456A-8415-C8A3EEDF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120D90-3F95-4B3A-9510-718F9C9C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30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42E78-ED1E-437F-9225-DEC10E15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95D2F-9B96-4AC0-815C-51103C781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F6155A-D432-42D4-BD05-F7F64ED0B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7AF92-536A-45CB-8879-C607AFDF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91F2A5-07DF-4575-9B5E-092C09F4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014DB3-20E6-4C8D-B01C-23A7957F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0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68BC5-931D-4D0C-9E6F-A949339B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9D881F-C8B5-4420-B7AF-2620A277C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30930B-0F6E-443E-82B9-0DE771A41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5F9CC7-1C9D-461C-9B41-0384D0395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818DA6-E5A7-446B-9B7C-DD3674270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F27B4F-3695-4447-A101-C4CE8CFD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01F2C-1797-41EF-AAFC-35C72D6D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56BDE7-9DFB-4149-A69F-6BD14965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7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194E1-406B-44FE-8A7F-D8FB4C2E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08922F-8C58-4B7B-A76B-A483A1A8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9A94FF-ED19-437A-A7C7-EC135011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628B79-AC1A-4C5B-BB9C-3D1316B0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0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1A7898-E452-453E-8BE2-499CEE1A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138EFF-7248-4601-ACD4-A0E0326B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884A65-8013-430F-BC2F-2B8F53D4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3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A4DF0-8C8A-4EC1-84FD-D7AB9B8F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2151BC-0D9D-4735-872D-68E1473EA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9BAE57-877B-4819-A2B7-421C65795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305FA3-5D64-45F4-9323-690DB2E7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7DA54E-B95C-4583-BBBF-D8898C41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169E68-2F58-444E-8E48-FE5F854E8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7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FEF0C-28A9-4AE9-A7A0-A7FC6E04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8554B9-35B8-45E7-B83E-66D060FD9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3947D3-7389-4E37-8940-BC0E668E8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29C96C-3514-44BC-AB2C-0BA77C88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004F51-AB3D-4EE2-BC45-7C2B3886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4E28B1-980E-4F66-AA2C-87502CF3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1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8FF718-CD1C-41C7-A8E7-F6C35849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64449-AAE4-40E6-856E-E4D060A8C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2193B-370C-4435-9B85-744A87421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CA4A0-7B7B-4793-AB0F-54EC4301DC3D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9BDCC-4E8E-4C6D-8D1B-65ECECAF7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9A067D-EB1E-4060-8C91-BB3845245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B7E9D-2295-4931-BD3F-53C074F24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8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3.png"/><Relationship Id="rId4" Type="http://schemas.openxmlformats.org/officeDocument/2006/relationships/image" Target="../media/image29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4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jpe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e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jpe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jp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4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jpe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1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0.jpeg"/><Relationship Id="rId4" Type="http://schemas.openxmlformats.org/officeDocument/2006/relationships/image" Target="../media/image369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4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9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jpe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3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jpe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jpeg"/><Relationship Id="rId2" Type="http://schemas.openxmlformats.org/officeDocument/2006/relationships/image" Target="../media/image39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3.jpeg"/><Relationship Id="rId4" Type="http://schemas.openxmlformats.org/officeDocument/2006/relationships/image" Target="../media/image392.jpe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jpe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jpe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jpeg"/><Relationship Id="rId2" Type="http://schemas.openxmlformats.org/officeDocument/2006/relationships/image" Target="../media/image399.jp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3.jp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6.jp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8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jpe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7.jpe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jp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8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1.jpe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9.png"/><Relationship Id="rId4" Type="http://schemas.openxmlformats.org/officeDocument/2006/relationships/image" Target="../media/image448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7" Type="http://schemas.openxmlformats.org/officeDocument/2006/relationships/image" Target="../media/image455.jpe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jp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1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4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jp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jpeg"/><Relationship Id="rId2" Type="http://schemas.openxmlformats.org/officeDocument/2006/relationships/image" Target="../media/image47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0.jpe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3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8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0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7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1.png"/><Relationship Id="rId4" Type="http://schemas.openxmlformats.org/officeDocument/2006/relationships/image" Target="../media/image510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4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7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0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3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6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9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5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8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4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0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3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0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3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6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9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2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7.png"/><Relationship Id="rId4" Type="http://schemas.openxmlformats.org/officeDocument/2006/relationships/image" Target="../media/image576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0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3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jpe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1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jpe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jpeg"/><Relationship Id="rId2" Type="http://schemas.openxmlformats.org/officeDocument/2006/relationships/image" Target="../media/image596.jp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jpeg"/><Relationship Id="rId2" Type="http://schemas.openxmlformats.org/officeDocument/2006/relationships/image" Target="../media/image596.jp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0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4.png"/><Relationship Id="rId4" Type="http://schemas.openxmlformats.org/officeDocument/2006/relationships/image" Target="../media/image603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jpg"/><Relationship Id="rId2" Type="http://schemas.openxmlformats.org/officeDocument/2006/relationships/image" Target="../media/image605.jpe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jpe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jpeg"/><Relationship Id="rId2" Type="http://schemas.openxmlformats.org/officeDocument/2006/relationships/image" Target="../media/image6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8.png"/><Relationship Id="rId4" Type="http://schemas.openxmlformats.org/officeDocument/2006/relationships/image" Target="../media/image617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2.png"/><Relationship Id="rId4" Type="http://schemas.openxmlformats.org/officeDocument/2006/relationships/image" Target="../media/image621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0.png"/><Relationship Id="rId4" Type="http://schemas.openxmlformats.org/officeDocument/2006/relationships/image" Target="../media/image629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jpe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jpeg"/><Relationship Id="rId2" Type="http://schemas.openxmlformats.org/officeDocument/2006/relationships/image" Target="../media/image634.jpe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3.png"/><Relationship Id="rId4" Type="http://schemas.openxmlformats.org/officeDocument/2006/relationships/image" Target="../media/image642.pn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8.png"/><Relationship Id="rId4" Type="http://schemas.openxmlformats.org/officeDocument/2006/relationships/image" Target="../media/image647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2.png"/><Relationship Id="rId4" Type="http://schemas.openxmlformats.org/officeDocument/2006/relationships/image" Target="../media/image651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6.png"/><Relationship Id="rId4" Type="http://schemas.openxmlformats.org/officeDocument/2006/relationships/image" Target="../media/image655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6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0.png"/><Relationship Id="rId4" Type="http://schemas.openxmlformats.org/officeDocument/2006/relationships/image" Target="../media/image659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4.png"/><Relationship Id="rId4" Type="http://schemas.openxmlformats.org/officeDocument/2006/relationships/image" Target="../media/image663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image" Target="../media/image6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1.png"/><Relationship Id="rId4" Type="http://schemas.openxmlformats.org/officeDocument/2006/relationships/image" Target="../media/image670.png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0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3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7.png"/><Relationship Id="rId4" Type="http://schemas.openxmlformats.org/officeDocument/2006/relationships/image" Target="../media/image686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7" Type="http://schemas.openxmlformats.org/officeDocument/2006/relationships/image" Target="../media/image693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2.png"/><Relationship Id="rId5" Type="http://schemas.openxmlformats.org/officeDocument/2006/relationships/image" Target="../media/image691.png"/><Relationship Id="rId4" Type="http://schemas.openxmlformats.org/officeDocument/2006/relationships/image" Target="../media/image6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9.png"/><Relationship Id="rId4" Type="http://schemas.openxmlformats.org/officeDocument/2006/relationships/image" Target="../media/image698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2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7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0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3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6.pn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8.png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2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5.png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1.png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5.pn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0.png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4.png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7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3.png"/><Relationship Id="rId4" Type="http://schemas.openxmlformats.org/officeDocument/2006/relationships/image" Target="../media/image762.png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image" Target="../media/image768.pn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9.png"/><Relationship Id="rId5" Type="http://schemas.openxmlformats.org/officeDocument/2006/relationships/image" Target="../media/image778.png"/><Relationship Id="rId4" Type="http://schemas.openxmlformats.org/officeDocument/2006/relationships/image" Target="../media/image7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2.png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8.png"/><Relationship Id="rId4" Type="http://schemas.openxmlformats.org/officeDocument/2006/relationships/image" Target="../media/image787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4.png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0.pn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3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8.png"/><Relationship Id="rId5" Type="http://schemas.openxmlformats.org/officeDocument/2006/relationships/image" Target="../media/image807.png"/><Relationship Id="rId4" Type="http://schemas.openxmlformats.org/officeDocument/2006/relationships/image" Target="../media/image806.png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9.png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3.png"/><Relationship Id="rId4" Type="http://schemas.openxmlformats.org/officeDocument/2006/relationships/image" Target="../media/image812.png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7.png"/><Relationship Id="rId4" Type="http://schemas.openxmlformats.org/officeDocument/2006/relationships/image" Target="../media/image816.png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2.png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7.png"/><Relationship Id="rId5" Type="http://schemas.openxmlformats.org/officeDocument/2006/relationships/image" Target="../media/image826.png"/><Relationship Id="rId4" Type="http://schemas.openxmlformats.org/officeDocument/2006/relationships/image" Target="../media/image825.png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2.png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5.png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1.png"/><Relationship Id="rId4" Type="http://schemas.openxmlformats.org/officeDocument/2006/relationships/image" Target="../media/image840.png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5.png"/><Relationship Id="rId4" Type="http://schemas.openxmlformats.org/officeDocument/2006/relationships/image" Target="../media/image844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hyperlink" Target="http://bxslider.com/" TargetMode="Externa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hyperlink" Target="http://bxslider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0.png"/><Relationship Id="rId5" Type="http://schemas.openxmlformats.org/officeDocument/2006/relationships/image" Target="../media/image849.png"/><Relationship Id="rId4" Type="http://schemas.openxmlformats.org/officeDocument/2006/relationships/image" Target="../media/image8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hyperlink" Target="http://bxslid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2.png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자바스크립트 </a:t>
            </a:r>
            <a:r>
              <a:rPr lang="en-US" altLang="ko-KR" b="1" dirty="0"/>
              <a:t>&amp; </a:t>
            </a:r>
            <a:r>
              <a:rPr lang="ko-KR" altLang="en-US" b="1" dirty="0" err="1"/>
              <a:t>제이쿼리</a:t>
            </a:r>
            <a:r>
              <a:rPr lang="ko-KR" altLang="en-US" b="1"/>
              <a:t> 프론트엔드 </a:t>
            </a:r>
            <a:r>
              <a:rPr lang="en-US" altLang="ko-KR" b="1"/>
              <a:t>(</a:t>
            </a:r>
            <a:r>
              <a:rPr lang="ko-KR" altLang="en-US" b="1"/>
              <a:t>퍼블리셔</a:t>
            </a:r>
            <a:r>
              <a:rPr lang="en-US" altLang="ko-KR" b="1"/>
              <a:t>) </a:t>
            </a:r>
            <a:r>
              <a:rPr lang="ko-KR" altLang="en-US" b="1"/>
              <a:t>개발자 과정</a:t>
            </a:r>
          </a:p>
        </p:txBody>
      </p:sp>
    </p:spTree>
    <p:extLst>
      <p:ext uri="{BB962C8B-B14F-4D97-AF65-F5344CB8AC3E}">
        <p14:creationId xmlns:p14="http://schemas.microsoft.com/office/powerpoint/2010/main" val="204568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개발자 도구 활용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1556238" y="2765416"/>
            <a:ext cx="8387862" cy="615554"/>
            <a:chOff x="-207619" y="2765416"/>
            <a:chExt cx="8387862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-207619" y="2765416"/>
              <a:ext cx="8387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단축키 </a:t>
              </a:r>
              <a:r>
                <a:rPr lang="en-US" altLang="ko-KR" sz="1400"/>
                <a:t>: </a:t>
              </a:r>
              <a:r>
                <a:rPr lang="en-US" altLang="ko-KR" sz="1400" b="1">
                  <a:solidFill>
                    <a:srgbClr val="FF0000"/>
                  </a:solidFill>
                </a:rPr>
                <a:t>F12 </a:t>
              </a:r>
              <a:r>
                <a:rPr lang="ko-KR" altLang="en-US" sz="1400" b="1">
                  <a:solidFill>
                    <a:srgbClr val="FF0000"/>
                  </a:solidFill>
                </a:rPr>
                <a:t>혹은 </a:t>
              </a:r>
              <a:r>
                <a:rPr lang="en-US" altLang="ko-KR" sz="1400" b="1">
                  <a:solidFill>
                    <a:srgbClr val="FF0000"/>
                  </a:solidFill>
                </a:rPr>
                <a:t>ctrl + shift + J </a:t>
              </a:r>
              <a:r>
                <a:rPr lang="ko-KR" altLang="en-US" sz="1400"/>
                <a:t>입력 시</a:t>
              </a:r>
              <a:r>
                <a:rPr lang="en-US" altLang="ko-KR" sz="1400"/>
                <a:t>, </a:t>
              </a:r>
              <a:r>
                <a:rPr lang="ko-KR" altLang="en-US" sz="1400"/>
                <a:t>개발자 도구로 이동</a:t>
              </a:r>
              <a:r>
                <a:rPr lang="en-US" altLang="ko-KR" sz="1400"/>
                <a:t>! / </a:t>
              </a:r>
              <a:r>
                <a:rPr lang="ko-KR" altLang="en-US" sz="1400"/>
                <a:t>화면정리 </a:t>
              </a:r>
              <a:r>
                <a:rPr lang="en-US" altLang="ko-KR" sz="1400"/>
                <a:t>=&gt; about:blank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-207619" y="3073193"/>
              <a:ext cx="689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대표적인 </a:t>
              </a:r>
              <a:r>
                <a:rPr lang="en-US" altLang="ko-KR" sz="1400"/>
                <a:t>JavaScript </a:t>
              </a:r>
              <a:r>
                <a:rPr lang="ko-KR" altLang="en-US" sz="1400"/>
                <a:t>라이브러리 </a:t>
              </a:r>
              <a:r>
                <a:rPr lang="en-US" altLang="ko-KR" sz="1400"/>
                <a:t>: </a:t>
              </a:r>
              <a:r>
                <a:rPr lang="en-US" altLang="ko-KR" sz="1400" b="1"/>
                <a:t>Jquery / React.js / Angular.js / Node.js </a:t>
              </a:r>
              <a:r>
                <a:rPr lang="ko-KR" altLang="en-US" sz="1400" b="1"/>
                <a:t>등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BB77717-3793-427A-891B-6BD48AEB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29" y="1170428"/>
            <a:ext cx="3228975" cy="1447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788B7E-1B0B-494F-BCB3-2CBE3779E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72" y="3997203"/>
            <a:ext cx="5057775" cy="22574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5B6B05-2579-4AA2-82D5-30523DED3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112" y="3491579"/>
            <a:ext cx="2423019" cy="29065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B6ACD5-3973-43AA-B16B-B7D806453B05}"/>
              </a:ext>
            </a:extLst>
          </p:cNvPr>
          <p:cNvSpPr txBox="1"/>
          <p:nvPr/>
        </p:nvSpPr>
        <p:spPr>
          <a:xfrm>
            <a:off x="6162305" y="6393812"/>
            <a:ext cx="141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</a:t>
            </a:r>
            <a:r>
              <a:rPr lang="ko-KR" altLang="en-US" sz="1400"/>
              <a:t>웹 파싱</a:t>
            </a:r>
            <a:r>
              <a:rPr lang="en-US" altLang="ko-KR" sz="1400"/>
              <a:t>&gt;</a:t>
            </a:r>
            <a:endParaRPr lang="ko-KR" altLang="en-US" sz="1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63373D-3190-4293-B6FD-AB65ADECD7BA}"/>
              </a:ext>
            </a:extLst>
          </p:cNvPr>
          <p:cNvSpPr txBox="1"/>
          <p:nvPr/>
        </p:nvSpPr>
        <p:spPr>
          <a:xfrm>
            <a:off x="1815223" y="6393812"/>
            <a:ext cx="215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</a:t>
            </a:r>
            <a:r>
              <a:rPr lang="ko-KR" altLang="en-US" sz="1400"/>
              <a:t>크롬 개발자 도구</a:t>
            </a:r>
            <a:r>
              <a:rPr lang="en-US" altLang="ko-KR" sz="1400"/>
              <a:t>&gt;</a:t>
            </a:r>
            <a:endParaRPr lang="ko-KR" altLang="en-US" sz="1400" b="1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89CFC0C-F500-43F5-A2FB-A99F233F3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142" y="3393719"/>
            <a:ext cx="3230377" cy="30000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DB25F9-0368-4B9E-9686-C3F6561FDD7D}"/>
              </a:ext>
            </a:extLst>
          </p:cNvPr>
          <p:cNvSpPr txBox="1"/>
          <p:nvPr/>
        </p:nvSpPr>
        <p:spPr>
          <a:xfrm>
            <a:off x="8253047" y="6393812"/>
            <a:ext cx="3938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&lt;</a:t>
            </a:r>
            <a:r>
              <a:rPr lang="ko-KR" altLang="en-US" sz="1400"/>
              <a:t>디버깅 </a:t>
            </a:r>
            <a:r>
              <a:rPr lang="en-US" altLang="ko-KR" sz="1400"/>
              <a:t>: </a:t>
            </a:r>
            <a:r>
              <a:rPr lang="ko-KR" altLang="en-US" sz="1400"/>
              <a:t>코딩 오류 시스템 검사 및 수정작업</a:t>
            </a:r>
            <a:r>
              <a:rPr lang="en-US" altLang="ko-KR" sz="1400"/>
              <a:t>&gt;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42653362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내장객체 생성하기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81376" y="2765417"/>
            <a:ext cx="542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내장객체 생성 시</a:t>
            </a:r>
            <a:r>
              <a:rPr lang="en-US" altLang="ko-KR" sz="1400"/>
              <a:t>, new</a:t>
            </a:r>
            <a:r>
              <a:rPr lang="ko-KR" altLang="en-US" sz="1400"/>
              <a:t>라는 키워드와 생성함수 사용</a:t>
            </a:r>
            <a:r>
              <a:rPr lang="en-US" altLang="ko-KR" sz="140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81377" y="3039379"/>
            <a:ext cx="461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기본형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참조변수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인스턴스 이름</a:t>
            </a:r>
            <a:r>
              <a:rPr lang="en-US" altLang="ko-KR" sz="1400" dirty="0">
                <a:solidFill>
                  <a:srgbClr val="FF0000"/>
                </a:solidFill>
              </a:rPr>
              <a:t>) = new </a:t>
            </a:r>
            <a:r>
              <a:rPr lang="ko-KR" altLang="en-US" sz="1400" dirty="0" err="1">
                <a:solidFill>
                  <a:srgbClr val="FF0000"/>
                </a:solidFill>
              </a:rPr>
              <a:t>생성함수</a:t>
            </a:r>
            <a:r>
              <a:rPr lang="en-US" altLang="ko-KR" sz="1400" dirty="0">
                <a:solidFill>
                  <a:srgbClr val="FF0000"/>
                </a:solidFill>
              </a:rPr>
              <a:t>( 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81376" y="3347156"/>
            <a:ext cx="542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내장객체 생성 방법 </a:t>
            </a:r>
            <a:r>
              <a:rPr lang="en-US" altLang="ko-KR" sz="1400"/>
              <a:t>: 1) </a:t>
            </a:r>
            <a:r>
              <a:rPr lang="ko-KR" altLang="en-US" sz="1400"/>
              <a:t>함수생성방법 </a:t>
            </a:r>
            <a:r>
              <a:rPr lang="en-US" altLang="ko-KR" sz="1400"/>
              <a:t>/ 2) </a:t>
            </a:r>
            <a:r>
              <a:rPr lang="ko-KR" altLang="en-US" sz="1400"/>
              <a:t>속성설정방법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85720" y="3719546"/>
            <a:ext cx="7820561" cy="2894168"/>
            <a:chOff x="1696161" y="3719546"/>
            <a:chExt cx="7820561" cy="2894168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161" y="3719953"/>
              <a:ext cx="3217717" cy="2893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879" y="3719546"/>
              <a:ext cx="4199843" cy="2894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07405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en-US" altLang="ko-KR" sz="3500" b="1"/>
              <a:t>this </a:t>
            </a:r>
            <a:r>
              <a:rPr lang="ko-KR" altLang="en-US" sz="3500" b="1"/>
              <a:t>객체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81376" y="2765417"/>
            <a:ext cx="542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일반 객체에서 </a:t>
            </a:r>
            <a:r>
              <a:rPr lang="en-US" altLang="ko-KR" sz="1400"/>
              <a:t>this</a:t>
            </a:r>
            <a:r>
              <a:rPr lang="ko-KR" altLang="en-US" sz="1400"/>
              <a:t>는 자신이 속한 객체를 가르킵니다</a:t>
            </a:r>
            <a:r>
              <a:rPr lang="en-US" altLang="ko-KR" sz="140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81377" y="3039379"/>
            <a:ext cx="461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&gt; </a:t>
            </a:r>
            <a:r>
              <a:rPr lang="ko-KR" altLang="en-US" sz="1400">
                <a:solidFill>
                  <a:srgbClr val="FF0000"/>
                </a:solidFill>
              </a:rPr>
              <a:t>주로 객체의 메소드에서 </a:t>
            </a:r>
            <a:r>
              <a:rPr lang="en-US" altLang="ko-KR" sz="1400">
                <a:solidFill>
                  <a:srgbClr val="FF0000"/>
                </a:solidFill>
              </a:rPr>
              <a:t>this</a:t>
            </a:r>
            <a:r>
              <a:rPr lang="ko-KR" altLang="en-US" sz="1400">
                <a:solidFill>
                  <a:srgbClr val="FF0000"/>
                </a:solidFill>
              </a:rPr>
              <a:t>를 사용합니다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3" y="3969750"/>
            <a:ext cx="4357962" cy="2052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65" y="3969749"/>
            <a:ext cx="3691875" cy="2052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49" y="3969782"/>
            <a:ext cx="3463218" cy="205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192" y="2564617"/>
            <a:ext cx="28098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5880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내장객체</a:t>
            </a:r>
            <a:r>
              <a:rPr lang="en-US" altLang="ko-KR" sz="3500" b="1"/>
              <a:t>_</a:t>
            </a:r>
            <a:r>
              <a:rPr lang="ko-KR" altLang="en-US" sz="3500" b="1"/>
              <a:t>날짜정보객체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51088" y="2765417"/>
            <a:ext cx="748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날짜 및 시간 관련 정보를 제공받고 싶을 때 사용하는 객체 </a:t>
            </a:r>
            <a:r>
              <a:rPr lang="en-US" altLang="ko-KR" sz="1400" dirty="0"/>
              <a:t>= </a:t>
            </a:r>
            <a:r>
              <a:rPr lang="ko-KR" altLang="en-US" sz="1400" dirty="0"/>
              <a:t>날짜 객체 </a:t>
            </a:r>
            <a:r>
              <a:rPr lang="en-US" altLang="ko-KR" sz="1400" dirty="0"/>
              <a:t>(*Date Object)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51088" y="3073194"/>
            <a:ext cx="748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Date </a:t>
            </a:r>
            <a:r>
              <a:rPr lang="ko-KR" altLang="en-US" sz="1400"/>
              <a:t>객체 생성방법 </a:t>
            </a:r>
            <a:r>
              <a:rPr lang="en-US" altLang="ko-KR" sz="1400"/>
              <a:t>: </a:t>
            </a:r>
            <a:r>
              <a:rPr lang="ko-KR" altLang="en-US" sz="1400"/>
              <a:t>참조변수 </a:t>
            </a:r>
            <a:r>
              <a:rPr lang="en-US" altLang="ko-KR" sz="1400"/>
              <a:t>= new Date( ); ex. let t = new Date( );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835400"/>
            <a:ext cx="3967333" cy="277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936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내장객체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날짜정보객체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244215" y="2645343"/>
            <a:ext cx="9703570" cy="4015140"/>
            <a:chOff x="238125" y="2645343"/>
            <a:chExt cx="9703570" cy="4015140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25" y="2645343"/>
              <a:ext cx="4711246" cy="4015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928" y="2645343"/>
              <a:ext cx="4718767" cy="4015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08451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내장객체</a:t>
            </a:r>
            <a:r>
              <a:rPr lang="en-US" altLang="ko-KR" sz="3500" b="1" dirty="0"/>
              <a:t>_</a:t>
            </a:r>
            <a:r>
              <a:rPr lang="ko-KR" altLang="en-US" sz="3500" b="1" dirty="0" err="1"/>
              <a:t>밀리초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15090" y="2765417"/>
            <a:ext cx="5161820" cy="615554"/>
            <a:chOff x="2351088" y="2765417"/>
            <a:chExt cx="516182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516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남은 일 수</a:t>
              </a:r>
              <a:r>
                <a:rPr lang="en-US" altLang="ko-KR" sz="1400" dirty="0"/>
                <a:t>(*</a:t>
              </a:r>
              <a:r>
                <a:rPr lang="ko-KR" altLang="en-US" sz="1400" dirty="0" err="1"/>
                <a:t>밀리초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= </a:t>
              </a:r>
              <a:r>
                <a:rPr lang="ko-KR" altLang="en-US" sz="1400" dirty="0"/>
                <a:t>특정 날짜 객체 </a:t>
              </a:r>
              <a:r>
                <a:rPr lang="en-US" altLang="ko-KR" sz="1400" dirty="0"/>
                <a:t>– </a:t>
              </a:r>
              <a:r>
                <a:rPr lang="ko-KR" altLang="en-US" sz="1400" dirty="0"/>
                <a:t>현재 날짜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3821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자바스크립트 시간 개념 </a:t>
              </a:r>
              <a:r>
                <a:rPr lang="en-US" altLang="ko-KR" sz="1400" dirty="0"/>
                <a:t>=&gt; </a:t>
              </a:r>
              <a:r>
                <a:rPr lang="ko-KR" altLang="en-US" sz="1400" dirty="0" err="1"/>
                <a:t>밀리초</a:t>
              </a:r>
              <a:r>
                <a:rPr lang="en-US" altLang="ko-KR" sz="1400" dirty="0"/>
                <a:t>!!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3524250"/>
            <a:ext cx="7891740" cy="27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633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내장객체</a:t>
            </a:r>
            <a:r>
              <a:rPr lang="en-US" altLang="ko-KR" sz="3500" b="1" dirty="0"/>
              <a:t>_</a:t>
            </a:r>
            <a:r>
              <a:rPr lang="ko-KR" altLang="en-US" sz="3500" b="1" dirty="0" err="1"/>
              <a:t>밀리초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15090" y="2765417"/>
            <a:ext cx="5161820" cy="615554"/>
            <a:chOff x="2351088" y="2765417"/>
            <a:chExt cx="516182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516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남은 일 수</a:t>
              </a:r>
              <a:r>
                <a:rPr lang="en-US" altLang="ko-KR" sz="1400" dirty="0"/>
                <a:t>(*</a:t>
              </a:r>
              <a:r>
                <a:rPr lang="ko-KR" altLang="en-US" sz="1400" dirty="0" err="1"/>
                <a:t>밀리초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= </a:t>
              </a:r>
              <a:r>
                <a:rPr lang="ko-KR" altLang="en-US" sz="1400" dirty="0"/>
                <a:t>특정 날짜 객체 </a:t>
              </a:r>
              <a:r>
                <a:rPr lang="en-US" altLang="ko-KR" sz="1400" dirty="0"/>
                <a:t>– </a:t>
              </a:r>
              <a:r>
                <a:rPr lang="ko-KR" altLang="en-US" sz="1400" dirty="0"/>
                <a:t>현재 날짜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3821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자바스크립트 시간 개념 </a:t>
              </a:r>
              <a:r>
                <a:rPr lang="en-US" altLang="ko-KR" sz="1400" dirty="0"/>
                <a:t>=&gt; </a:t>
              </a:r>
              <a:r>
                <a:rPr lang="ko-KR" altLang="en-US" sz="1400" dirty="0" err="1"/>
                <a:t>밀리초</a:t>
              </a:r>
              <a:r>
                <a:rPr lang="en-US" altLang="ko-KR" sz="1400" dirty="0"/>
                <a:t>!!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14123" y="3782367"/>
            <a:ext cx="10163754" cy="2649545"/>
            <a:chOff x="161524" y="3782367"/>
            <a:chExt cx="10163754" cy="26495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524" y="3782367"/>
              <a:ext cx="6868485" cy="264954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8778" y="4953133"/>
              <a:ext cx="2476500" cy="523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9451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50"/>
          <a:stretch/>
        </p:blipFill>
        <p:spPr>
          <a:xfrm>
            <a:off x="3845791" y="1352550"/>
            <a:ext cx="4206009" cy="52079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172200" y="3848100"/>
            <a:ext cx="153035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72200" y="4489450"/>
            <a:ext cx="153035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72200" y="5130800"/>
            <a:ext cx="153035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72200" y="5772150"/>
            <a:ext cx="153035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84805" y="2142866"/>
            <a:ext cx="1723768" cy="63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99758" y="2357393"/>
            <a:ext cx="10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빈공간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3619" y="3843034"/>
            <a:ext cx="10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빈공간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93619" y="4488084"/>
            <a:ext cx="10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빈공간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93619" y="5133134"/>
            <a:ext cx="10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빈공간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93619" y="5778183"/>
            <a:ext cx="109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빈공간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7607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기념일 계산기 만들기</a:t>
            </a:r>
            <a:r>
              <a:rPr lang="en-US" altLang="ko-KR" sz="3500" b="1" dirty="0"/>
              <a:t> </a:t>
            </a:r>
            <a:r>
              <a:rPr lang="en-US" altLang="ko-KR" sz="3500" b="1" dirty="0" smtClean="0"/>
              <a:t>(1)</a:t>
            </a:r>
            <a:endParaRPr lang="ko-KR" altLang="en-US" sz="35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423391" y="2819400"/>
            <a:ext cx="7345218" cy="3887152"/>
            <a:chOff x="452583" y="2819400"/>
            <a:chExt cx="7345218" cy="388715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2819400"/>
              <a:ext cx="3122045" cy="38871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6403" y="2819400"/>
              <a:ext cx="3561398" cy="3875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5045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기념일 계산기 만들기</a:t>
            </a:r>
            <a:r>
              <a:rPr lang="en-US" altLang="ko-KR" sz="3500" b="1" dirty="0" smtClean="0"/>
              <a:t> (2)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2900098" y="2704609"/>
            <a:ext cx="6391805" cy="4096888"/>
            <a:chOff x="1807316" y="2704609"/>
            <a:chExt cx="6391805" cy="409688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7316" y="2712454"/>
              <a:ext cx="3874770" cy="408904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5413" y="2704609"/>
              <a:ext cx="2113708" cy="4096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3141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기념일 계산기 만들기</a:t>
            </a:r>
            <a:r>
              <a:rPr lang="en-US" altLang="ko-KR" sz="3500" b="1" dirty="0" smtClean="0"/>
              <a:t> (3)</a:t>
            </a:r>
            <a:endParaRPr lang="ko-KR" altLang="en-US" sz="3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91" y="2645343"/>
            <a:ext cx="8250618" cy="4133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62500" y="6407150"/>
            <a:ext cx="330200" cy="2413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06850" y="5461000"/>
            <a:ext cx="330200" cy="2413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03346" y="4136457"/>
            <a:ext cx="330200" cy="2413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71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Visual Studio Code </a:t>
            </a:r>
            <a:r>
              <a:rPr lang="ko-KR" altLang="en-US" sz="3500" b="1"/>
              <a:t>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1556238" y="2765416"/>
            <a:ext cx="8387862" cy="615554"/>
            <a:chOff x="-207619" y="2765416"/>
            <a:chExt cx="8387862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-207619" y="2765416"/>
              <a:ext cx="8387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</a:t>
              </a:r>
              <a:r>
                <a:rPr lang="en-US" altLang="ko-KR" sz="1400"/>
                <a:t>VS Code </a:t>
              </a:r>
              <a:r>
                <a:rPr lang="ko-KR" altLang="en-US" sz="1400"/>
                <a:t>화면구성 </a:t>
              </a:r>
              <a:r>
                <a:rPr lang="en-US" altLang="ko-KR" sz="1400"/>
                <a:t>: </a:t>
              </a:r>
              <a:r>
                <a:rPr lang="ko-KR" altLang="en-US" sz="1400" b="1">
                  <a:solidFill>
                    <a:srgbClr val="FF0000"/>
                  </a:solidFill>
                </a:rPr>
                <a:t>뷰바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사이드바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편집기그룹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패널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상태바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-207619" y="3073193"/>
              <a:ext cx="689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VS Code </a:t>
              </a:r>
              <a:r>
                <a:rPr lang="ko-KR" altLang="en-US" sz="1400"/>
                <a:t>사용방법 </a:t>
              </a:r>
              <a:r>
                <a:rPr lang="en-US" altLang="ko-KR" sz="1400"/>
                <a:t>=&gt; </a:t>
              </a:r>
              <a:r>
                <a:rPr lang="en-US" altLang="ko-KR" sz="1400" b="1"/>
                <a:t>Root</a:t>
              </a:r>
              <a:r>
                <a:rPr lang="ko-KR" altLang="en-US" sz="1400" b="1"/>
                <a:t> 폴더 설정 후 </a:t>
              </a:r>
              <a:r>
                <a:rPr lang="en-US" altLang="ko-KR" sz="1400" b="1"/>
                <a:t>emmet </a:t>
              </a:r>
              <a:r>
                <a:rPr lang="ko-KR" altLang="en-US" sz="1400" b="1"/>
                <a:t>기능 활용 가능</a:t>
              </a:r>
              <a:r>
                <a:rPr lang="en-US" altLang="ko-KR" sz="1400" b="1"/>
                <a:t>!</a:t>
              </a:r>
              <a:endParaRPr lang="ko-KR" altLang="en-US" sz="1400" b="1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F875A22-B22C-44BA-B8CE-FBA2C9CD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2" y="3477031"/>
            <a:ext cx="5773615" cy="31253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1E9831-A7C6-4164-9715-23AEB1C2847D}"/>
              </a:ext>
            </a:extLst>
          </p:cNvPr>
          <p:cNvSpPr/>
          <p:nvPr/>
        </p:nvSpPr>
        <p:spPr>
          <a:xfrm>
            <a:off x="202222" y="3578469"/>
            <a:ext cx="175847" cy="12836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AF19BD-38C4-4FF7-8529-8FF16726CF6E}"/>
              </a:ext>
            </a:extLst>
          </p:cNvPr>
          <p:cNvSpPr/>
          <p:nvPr/>
        </p:nvSpPr>
        <p:spPr>
          <a:xfrm>
            <a:off x="378069" y="3578469"/>
            <a:ext cx="933495" cy="28153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549CDA-340B-40CA-89E6-31404F5EBF72}"/>
              </a:ext>
            </a:extLst>
          </p:cNvPr>
          <p:cNvSpPr/>
          <p:nvPr/>
        </p:nvSpPr>
        <p:spPr>
          <a:xfrm>
            <a:off x="1311564" y="3578469"/>
            <a:ext cx="4664273" cy="20019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27EA90-95BC-4053-A724-9C8E0DB6F8AC}"/>
              </a:ext>
            </a:extLst>
          </p:cNvPr>
          <p:cNvSpPr/>
          <p:nvPr/>
        </p:nvSpPr>
        <p:spPr>
          <a:xfrm>
            <a:off x="1311564" y="5580450"/>
            <a:ext cx="4664273" cy="81336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A61477-DA75-4535-9024-927E464E74E2}"/>
              </a:ext>
            </a:extLst>
          </p:cNvPr>
          <p:cNvSpPr/>
          <p:nvPr/>
        </p:nvSpPr>
        <p:spPr>
          <a:xfrm>
            <a:off x="1311564" y="6393811"/>
            <a:ext cx="4664273" cy="2108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8F1D53-9A48-4CBC-9826-F09C0E8F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68768"/>
            <a:ext cx="5973339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043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기념일 계산기 만들기</a:t>
            </a:r>
            <a:r>
              <a:rPr lang="en-US" altLang="ko-KR" sz="3500" b="1" dirty="0" smtClean="0"/>
              <a:t> (4)</a:t>
            </a:r>
            <a:endParaRPr lang="ko-KR" altLang="en-US" sz="3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74" y="2719388"/>
            <a:ext cx="7949053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463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수학객체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15090" y="2765417"/>
            <a:ext cx="5161820" cy="615554"/>
            <a:chOff x="2351088" y="2765417"/>
            <a:chExt cx="516182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516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/>
                <a:t>수학객체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수학과 관련된 기능과 속성을 제공하는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4731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최대값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최소값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반올림값</a:t>
              </a:r>
              <a:r>
                <a:rPr lang="ko-KR" altLang="en-US" sz="1400" dirty="0"/>
                <a:t> 등 구할 수 있습니다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995" y="3413743"/>
            <a:ext cx="5540010" cy="3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60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수학객체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15090" y="2765417"/>
            <a:ext cx="5161820" cy="615554"/>
            <a:chOff x="2351088" y="2765417"/>
            <a:chExt cx="516182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516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/>
                <a:t>수학객체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수학과 관련된 기능과 속성을 제공하는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4731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최대값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최소값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반올림값</a:t>
              </a:r>
              <a:r>
                <a:rPr lang="ko-KR" altLang="en-US" sz="1400" dirty="0"/>
                <a:t> 등 구할 수 있습니다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176738" y="3479801"/>
            <a:ext cx="5838524" cy="3187700"/>
            <a:chOff x="795638" y="3479801"/>
            <a:chExt cx="5838524" cy="31877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38" y="3479801"/>
              <a:ext cx="2367795" cy="31877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0987" y="4257675"/>
              <a:ext cx="2543175" cy="209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8549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수학객체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2418420" y="2765417"/>
            <a:ext cx="7355160" cy="615554"/>
            <a:chOff x="2351088" y="2765417"/>
            <a:chExt cx="735516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6457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실수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소수점을 가지고 있는 숫자 </a:t>
              </a:r>
              <a:r>
                <a:rPr lang="en-US" altLang="ko-KR" sz="1400" dirty="0"/>
                <a:t>/ </a:t>
              </a:r>
              <a:r>
                <a:rPr lang="ko-KR" altLang="en-US" sz="1400" dirty="0" err="1"/>
                <a:t>난수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무작위로 추출된 숫자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7355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만약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Math.random</a:t>
              </a:r>
              <a:r>
                <a:rPr lang="en-US" altLang="ko-KR" sz="1400" dirty="0"/>
                <a:t>( )</a:t>
              </a:r>
              <a:r>
                <a:rPr lang="ko-KR" altLang="en-US" sz="1400" dirty="0"/>
                <a:t>을 이용하여 </a:t>
              </a:r>
              <a:r>
                <a:rPr lang="en-US" altLang="ko-KR" sz="1400" dirty="0"/>
                <a:t>120~150</a:t>
              </a:r>
              <a:r>
                <a:rPr lang="ko-KR" altLang="en-US" sz="1400" dirty="0"/>
                <a:t>사이의 </a:t>
              </a:r>
              <a:r>
                <a:rPr lang="ko-KR" altLang="en-US" sz="1400" dirty="0" err="1"/>
                <a:t>난수를</a:t>
              </a:r>
              <a:r>
                <a:rPr lang="ko-KR" altLang="en-US" sz="1400" dirty="0"/>
                <a:t>  정수로만 발생하게 하려면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3936576"/>
            <a:ext cx="84296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99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가위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바위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보 </a:t>
            </a:r>
            <a:r>
              <a:rPr lang="ko-KR" altLang="en-US" sz="3500" b="1" dirty="0" smtClean="0"/>
              <a:t>게임</a:t>
            </a:r>
            <a:r>
              <a:rPr lang="en-US" altLang="ko-KR" sz="3500" b="1" dirty="0"/>
              <a:t> </a:t>
            </a:r>
            <a:r>
              <a:rPr lang="en-US" altLang="ko-KR" sz="3500" b="1" dirty="0" smtClean="0"/>
              <a:t>1</a:t>
            </a:r>
            <a:r>
              <a:rPr lang="ko-KR" altLang="en-US" sz="3500" b="1" dirty="0" smtClean="0"/>
              <a:t>탄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15090" y="2765417"/>
            <a:ext cx="5161820" cy="615554"/>
            <a:chOff x="2351088" y="2765417"/>
            <a:chExt cx="5161820" cy="615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516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/>
                <a:t>수학객체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수학과 관련된 기능과 속성을 제공하는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4731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최대값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최소값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반올림값</a:t>
              </a:r>
              <a:r>
                <a:rPr lang="ko-KR" altLang="en-US" sz="1400" dirty="0"/>
                <a:t> 등 구할 수 있습니다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64262" y="3380971"/>
            <a:ext cx="8663477" cy="3354081"/>
            <a:chOff x="1454743" y="3380971"/>
            <a:chExt cx="8663477" cy="335408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43" y="3380971"/>
              <a:ext cx="3511550" cy="335408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220" y="3753543"/>
              <a:ext cx="4630000" cy="277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9050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596959" y="2014401"/>
            <a:ext cx="89980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가위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바위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보 </a:t>
            </a:r>
            <a:r>
              <a:rPr lang="ko-KR" altLang="en-US" sz="3500" b="1" dirty="0" smtClean="0"/>
              <a:t>게임 </a:t>
            </a:r>
            <a:r>
              <a:rPr lang="en-US" altLang="ko-KR" sz="3500" b="1" dirty="0" smtClean="0"/>
              <a:t>2</a:t>
            </a:r>
            <a:r>
              <a:rPr lang="ko-KR" altLang="en-US" sz="3500" b="1" dirty="0" smtClean="0"/>
              <a:t>탄</a:t>
            </a:r>
            <a:endParaRPr lang="ko-KR" altLang="en-US" sz="35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982277"/>
            <a:ext cx="4038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44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89980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가위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바위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보 </a:t>
            </a:r>
            <a:r>
              <a:rPr lang="ko-KR" altLang="en-US" sz="3500" b="1" dirty="0" smtClean="0"/>
              <a:t>게임 </a:t>
            </a:r>
            <a:r>
              <a:rPr lang="en-US" altLang="ko-KR" sz="3500" b="1" dirty="0" smtClean="0"/>
              <a:t>2</a:t>
            </a:r>
            <a:r>
              <a:rPr lang="ko-KR" altLang="en-US" sz="3500" b="1" dirty="0" smtClean="0"/>
              <a:t>탄</a:t>
            </a:r>
            <a:endParaRPr lang="ko-KR" altLang="en-US" sz="3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2" y="956975"/>
            <a:ext cx="4871488" cy="57589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54" y="2645343"/>
            <a:ext cx="3983135" cy="40356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775" y="226933"/>
            <a:ext cx="2724762" cy="64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321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7813"/>
          <a:stretch/>
        </p:blipFill>
        <p:spPr>
          <a:xfrm>
            <a:off x="5880735" y="1702070"/>
            <a:ext cx="5052830" cy="280987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9971"/>
          <a:stretch/>
        </p:blipFill>
        <p:spPr>
          <a:xfrm>
            <a:off x="600075" y="1702070"/>
            <a:ext cx="5052830" cy="21552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40780" y="2705100"/>
            <a:ext cx="4692785" cy="6172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40780" y="2529840"/>
            <a:ext cx="4692785" cy="1752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10950" r="11631" b="6850"/>
          <a:stretch/>
        </p:blipFill>
        <p:spPr>
          <a:xfrm rot="16200000">
            <a:off x="2110628" y="3523710"/>
            <a:ext cx="2643656" cy="354909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19460" y="1635666"/>
            <a:ext cx="533400" cy="510634"/>
            <a:chOff x="219460" y="1635666"/>
            <a:chExt cx="533400" cy="510634"/>
          </a:xfrm>
        </p:grpSpPr>
        <p:sp>
          <p:nvSpPr>
            <p:cNvPr id="6" name="타원 5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19460" y="3107008"/>
            <a:ext cx="533400" cy="510634"/>
            <a:chOff x="219460" y="1635666"/>
            <a:chExt cx="533400" cy="510634"/>
          </a:xfrm>
        </p:grpSpPr>
        <p:sp>
          <p:nvSpPr>
            <p:cNvPr id="17" name="타원 16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19460" y="2352890"/>
            <a:ext cx="533400" cy="510634"/>
            <a:chOff x="219460" y="1635666"/>
            <a:chExt cx="533400" cy="510634"/>
          </a:xfrm>
        </p:grpSpPr>
        <p:sp>
          <p:nvSpPr>
            <p:cNvPr id="24" name="타원 23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7953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623" y="1188916"/>
            <a:ext cx="3970277" cy="547765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84541" y="1753530"/>
            <a:ext cx="3520440" cy="297849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88590" y="5478780"/>
            <a:ext cx="3516392" cy="1752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47813"/>
          <a:stretch/>
        </p:blipFill>
        <p:spPr>
          <a:xfrm>
            <a:off x="655319" y="1260110"/>
            <a:ext cx="5052830" cy="28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903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03" y="1188916"/>
            <a:ext cx="3970277" cy="5477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37" y="1116579"/>
            <a:ext cx="3626510" cy="553592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99970" y="1259840"/>
            <a:ext cx="3516392" cy="35941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99970" y="1838960"/>
            <a:ext cx="3516392" cy="6375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499970" y="301752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99970" y="374357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499970" y="433461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99970" y="492565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727704" y="2014401"/>
            <a:ext cx="87365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소스코드 작성방법</a:t>
            </a:r>
            <a:r>
              <a:rPr lang="en-US" altLang="ko-KR" sz="3500" b="1"/>
              <a:t>(*</a:t>
            </a:r>
            <a:r>
              <a:rPr lang="ko-KR" altLang="en-US" sz="3500" b="1"/>
              <a:t>기본편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8" name="그룹 7"/>
          <p:cNvGrpSpPr/>
          <p:nvPr/>
        </p:nvGrpSpPr>
        <p:grpSpPr>
          <a:xfrm>
            <a:off x="1767965" y="2765416"/>
            <a:ext cx="8656071" cy="878124"/>
            <a:chOff x="1556237" y="2765416"/>
            <a:chExt cx="8656071" cy="8781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556237" y="2765416"/>
              <a:ext cx="8656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</a:t>
              </a:r>
              <a:r>
                <a:rPr lang="en-US" altLang="ko-KR" sz="1400"/>
                <a:t>HTML </a:t>
              </a:r>
              <a:r>
                <a:rPr lang="ko-KR" altLang="en-US" sz="1400"/>
                <a:t>문서 안에 자바스크립트 소스 작성하기</a:t>
              </a:r>
              <a:r>
                <a:rPr lang="en-US" altLang="ko-KR" sz="1400"/>
                <a:t> </a:t>
              </a:r>
            </a:p>
            <a:p>
              <a:pPr algn="just"/>
              <a:r>
                <a:rPr lang="en-US" altLang="ko-KR" sz="1400" b="1">
                  <a:solidFill>
                    <a:srgbClr val="FF0000"/>
                  </a:solidFill>
                </a:rPr>
                <a:t>&gt; HTML </a:t>
              </a:r>
              <a:r>
                <a:rPr lang="ko-KR" altLang="en-US" sz="1400" b="1">
                  <a:solidFill>
                    <a:srgbClr val="FF0000"/>
                  </a:solidFill>
                </a:rPr>
                <a:t>문서 어디에든 사용가능 </a:t>
              </a:r>
              <a:r>
                <a:rPr lang="en-US" altLang="ko-KR" sz="1400" b="1">
                  <a:solidFill>
                    <a:srgbClr val="FF0000"/>
                  </a:solidFill>
                </a:rPr>
                <a:t>| </a:t>
              </a:r>
              <a:r>
                <a:rPr lang="ko-KR" altLang="en-US" sz="1400" b="1">
                  <a:solidFill>
                    <a:srgbClr val="FF0000"/>
                  </a:solidFill>
                </a:rPr>
                <a:t>한 문서안에서 여러 개 사용 가능 </a:t>
              </a:r>
              <a:r>
                <a:rPr lang="en-US" altLang="ko-KR" sz="1400" b="1">
                  <a:solidFill>
                    <a:srgbClr val="FF0000"/>
                  </a:solidFill>
                </a:rPr>
                <a:t>| </a:t>
              </a:r>
              <a:r>
                <a:rPr lang="ko-KR" altLang="en-US" sz="1400" b="1">
                  <a:solidFill>
                    <a:srgbClr val="FF0000"/>
                  </a:solidFill>
                </a:rPr>
                <a:t>태그가 삽입된 위치에서 소스 실행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556238" y="3335763"/>
              <a:ext cx="689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외부스크립트 파일 연결</a:t>
              </a:r>
              <a:endParaRPr lang="ko-KR" altLang="en-US" sz="14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548640" y="4030490"/>
            <a:ext cx="9094720" cy="2400300"/>
            <a:chOff x="355668" y="4048596"/>
            <a:chExt cx="9094720" cy="24003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68" y="4048596"/>
              <a:ext cx="4857750" cy="240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213" y="5124921"/>
              <a:ext cx="4067175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213" y="4073493"/>
              <a:ext cx="2057400" cy="87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32492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배열객체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변수는 데이터가 한 개만 저장 됩니다</a:t>
            </a:r>
            <a:r>
              <a:rPr lang="en-US" altLang="ko-KR" sz="1400" dirty="0"/>
              <a:t>. If, </a:t>
            </a:r>
            <a:r>
              <a:rPr lang="ko-KR" altLang="en-US" sz="1400" dirty="0"/>
              <a:t>여러 개의 데이터를 하나의 변수에 저장하고 싶다면</a:t>
            </a:r>
            <a:r>
              <a:rPr lang="en-US" altLang="ko-KR" sz="1400" dirty="0"/>
              <a:t>?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969535"/>
            <a:ext cx="6785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여러 개의 데이터를 하나의 저장소에 저장하려면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배열객체를</a:t>
            </a:r>
            <a:r>
              <a:rPr lang="ko-KR" altLang="en-US" sz="1400" dirty="0"/>
              <a:t> 생성하면 됩니다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3255348"/>
            <a:ext cx="6785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단</a:t>
            </a:r>
            <a:r>
              <a:rPr lang="en-US" altLang="ko-KR" sz="1400" dirty="0"/>
              <a:t>, </a:t>
            </a:r>
            <a:r>
              <a:rPr lang="ko-KR" altLang="en-US" sz="1400" dirty="0"/>
              <a:t>인덱스 번호는 </a:t>
            </a:r>
            <a:r>
              <a:rPr lang="en-US" altLang="ko-KR" sz="1400" dirty="0"/>
              <a:t>0</a:t>
            </a:r>
            <a:r>
              <a:rPr lang="ko-KR" altLang="en-US" sz="1400" dirty="0"/>
              <a:t>부터 시작합니다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26650" y="3380971"/>
            <a:ext cx="10138700" cy="3430595"/>
            <a:chOff x="867727" y="3380971"/>
            <a:chExt cx="10138700" cy="34305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727" y="3496854"/>
              <a:ext cx="5659528" cy="154758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855" y="3380971"/>
              <a:ext cx="4546572" cy="3430595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67" y="5263981"/>
            <a:ext cx="5035953" cy="12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705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배열객체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변수는 데이터가 한 개만 저장 됩니다</a:t>
            </a:r>
            <a:r>
              <a:rPr lang="en-US" altLang="ko-KR" sz="1400" dirty="0"/>
              <a:t>. If, </a:t>
            </a:r>
            <a:r>
              <a:rPr lang="ko-KR" altLang="en-US" sz="1400" dirty="0"/>
              <a:t>여러 개의 데이터를 하나의 변수에 저장하고 싶다면</a:t>
            </a:r>
            <a:r>
              <a:rPr lang="en-US" altLang="ko-KR" sz="1400" dirty="0"/>
              <a:t>?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969535"/>
            <a:ext cx="6785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여러 개의 데이터를 하나의 저장소에 저장하려면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배열객체를</a:t>
            </a:r>
            <a:r>
              <a:rPr lang="ko-KR" altLang="en-US" sz="1400" dirty="0"/>
              <a:t> 생성하면 됩니다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3255348"/>
            <a:ext cx="6785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단</a:t>
            </a:r>
            <a:r>
              <a:rPr lang="en-US" altLang="ko-KR" sz="1400" dirty="0"/>
              <a:t>, </a:t>
            </a:r>
            <a:r>
              <a:rPr lang="ko-KR" altLang="en-US" sz="1400" dirty="0"/>
              <a:t>인덱스 번호는 </a:t>
            </a:r>
            <a:r>
              <a:rPr lang="en-US" altLang="ko-KR" sz="1400" dirty="0"/>
              <a:t>0</a:t>
            </a:r>
            <a:r>
              <a:rPr lang="ko-KR" altLang="en-US" sz="1400" dirty="0"/>
              <a:t>부터 시작합니다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96126" y="3563124"/>
            <a:ext cx="5599748" cy="3131545"/>
            <a:chOff x="1128712" y="3563124"/>
            <a:chExt cx="5599748" cy="313154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8712" y="3628756"/>
              <a:ext cx="3683661" cy="295370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320" y="3563124"/>
              <a:ext cx="1501140" cy="3131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245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배열객체 메서드 및 속성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배열의 순서를 바꿀 수 있을 뿐만 아니라</a:t>
            </a:r>
            <a:r>
              <a:rPr lang="en-US" altLang="ko-KR" sz="1400" smtClean="0"/>
              <a:t>, </a:t>
            </a:r>
            <a:r>
              <a:rPr lang="ko-KR" altLang="en-US" sz="1400" smtClean="0"/>
              <a:t>배열 객체에 새 데이터 삽입 및 삭제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94" y="3046934"/>
            <a:ext cx="5129212" cy="351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8622030" y="4249450"/>
            <a:ext cx="2465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*Index1 </a:t>
            </a:r>
            <a:r>
              <a:rPr lang="ko-KR" altLang="en-US" sz="1400" b="1" smtClean="0">
                <a:solidFill>
                  <a:srgbClr val="FF0000"/>
                </a:solidFill>
              </a:rPr>
              <a:t>부터 </a:t>
            </a:r>
            <a:r>
              <a:rPr lang="en-US" altLang="ko-KR" sz="1400" b="1" smtClean="0">
                <a:solidFill>
                  <a:srgbClr val="FF0000"/>
                </a:solidFill>
              </a:rPr>
              <a:t>index2 </a:t>
            </a:r>
            <a:r>
              <a:rPr lang="ko-KR" altLang="en-US" sz="1400" b="1" smtClean="0">
                <a:solidFill>
                  <a:srgbClr val="FF0000"/>
                </a:solidFill>
              </a:rPr>
              <a:t>미만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9970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배열객체 메서드 및 속성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배열객체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배열의 순서를 바꿀 수 있을 뿐만 아니라</a:t>
            </a:r>
            <a:r>
              <a:rPr lang="en-US" altLang="ko-KR" sz="1400" smtClean="0"/>
              <a:t>, </a:t>
            </a:r>
            <a:r>
              <a:rPr lang="ko-KR" altLang="en-US" sz="1400" smtClean="0"/>
              <a:t>배열 객체에 새 데이터 삽입 및 삭제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65118" y="2991500"/>
            <a:ext cx="8661765" cy="3769465"/>
            <a:chOff x="1066800" y="2991500"/>
            <a:chExt cx="8661765" cy="376946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991500"/>
              <a:ext cx="3889368" cy="3769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036" y="2991500"/>
              <a:ext cx="4623529" cy="200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56076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배열객체 메서드 및 속성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배열객체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배열의 순서를 바꿀 수 있을 뿐만 아니라</a:t>
            </a:r>
            <a:r>
              <a:rPr lang="en-US" altLang="ko-KR" sz="1400" smtClean="0"/>
              <a:t>, </a:t>
            </a:r>
            <a:r>
              <a:rPr lang="ko-KR" altLang="en-US" sz="1400" smtClean="0"/>
              <a:t>배열 객체에 새 데이터 삽입 및 삭제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58963" y="2998182"/>
            <a:ext cx="8474075" cy="3752716"/>
            <a:chOff x="900113" y="2998182"/>
            <a:chExt cx="8474075" cy="375271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2998182"/>
              <a:ext cx="4395787" cy="3752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9414" y="2998182"/>
              <a:ext cx="3914774" cy="1957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47833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문자열객체 메서드 및 속성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문자열객체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문자형 데이터를 객체로 취급하는 것 </a:t>
            </a:r>
            <a:r>
              <a:rPr lang="en-US" altLang="ko-KR" sz="1400" smtClean="0"/>
              <a:t>(*</a:t>
            </a:r>
            <a:r>
              <a:rPr lang="ko-KR" altLang="en-US" sz="1400" smtClean="0"/>
              <a:t>자바스크립트에서 가장많이 사용</a:t>
            </a:r>
            <a:r>
              <a:rPr lang="en-US" altLang="ko-KR" sz="1400" smtClean="0"/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992150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문자열객체 생성방법 </a:t>
            </a:r>
            <a:r>
              <a:rPr lang="en-US" altLang="ko-KR" sz="1400" smtClean="0"/>
              <a:t>: 1) new </a:t>
            </a:r>
            <a:r>
              <a:rPr lang="ko-KR" altLang="en-US" sz="1400" smtClean="0"/>
              <a:t>키워드와 </a:t>
            </a:r>
            <a:r>
              <a:rPr lang="en-US" altLang="ko-KR" sz="1400" smtClean="0"/>
              <a:t>String( ) </a:t>
            </a:r>
            <a:r>
              <a:rPr lang="ko-KR" altLang="en-US" sz="1400" smtClean="0"/>
              <a:t>메서드 사용 </a:t>
            </a:r>
            <a:r>
              <a:rPr lang="en-US" altLang="ko-KR" sz="1400" smtClean="0"/>
              <a:t>=&gt; </a:t>
            </a:r>
            <a:r>
              <a:rPr lang="ko-KR" altLang="en-US" sz="1400" smtClean="0"/>
              <a:t>생성된 객체는 변수에 참조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29" y="3299927"/>
            <a:ext cx="851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문자열객체 생성방법 </a:t>
            </a:r>
            <a:r>
              <a:rPr lang="en-US" altLang="ko-KR" sz="1400" smtClean="0"/>
              <a:t>: 2) </a:t>
            </a:r>
            <a:r>
              <a:rPr lang="ko-KR" altLang="en-US" sz="1400" smtClean="0"/>
              <a:t>문자열 객체의 경우</a:t>
            </a:r>
            <a:r>
              <a:rPr lang="en-US" altLang="ko-KR" sz="1400" smtClean="0"/>
              <a:t>, </a:t>
            </a:r>
            <a:r>
              <a:rPr lang="ko-KR" altLang="en-US" sz="1400" smtClean="0"/>
              <a:t>참조 변수에 문자형 데이터만 입력해도 객체 생성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34223" y="3626754"/>
            <a:ext cx="6923554" cy="3214688"/>
            <a:chOff x="1338408" y="3607704"/>
            <a:chExt cx="6923554" cy="321468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8" y="3607704"/>
              <a:ext cx="3600450" cy="1704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3607704"/>
              <a:ext cx="3089887" cy="3214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48849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문자열객체 메서드 및 속성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문자열객체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문자형 데이터를 객체로 취급하는 것 </a:t>
            </a:r>
            <a:r>
              <a:rPr lang="en-US" altLang="ko-KR" sz="1400" smtClean="0"/>
              <a:t>(*</a:t>
            </a:r>
            <a:r>
              <a:rPr lang="ko-KR" altLang="en-US" sz="1400" smtClean="0"/>
              <a:t>자바스크립트에서 가장많이 사용</a:t>
            </a:r>
            <a:r>
              <a:rPr lang="en-US" altLang="ko-KR" sz="1400" smtClean="0"/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992150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문자열객체 생성방법 </a:t>
            </a:r>
            <a:r>
              <a:rPr lang="en-US" altLang="ko-KR" sz="1400" smtClean="0"/>
              <a:t>: 1) new </a:t>
            </a:r>
            <a:r>
              <a:rPr lang="ko-KR" altLang="en-US" sz="1400" smtClean="0"/>
              <a:t>키워드와 </a:t>
            </a:r>
            <a:r>
              <a:rPr lang="en-US" altLang="ko-KR" sz="1400" smtClean="0"/>
              <a:t>String( ) </a:t>
            </a:r>
            <a:r>
              <a:rPr lang="ko-KR" altLang="en-US" sz="1400" smtClean="0"/>
              <a:t>메서드 사용 </a:t>
            </a:r>
            <a:r>
              <a:rPr lang="en-US" altLang="ko-KR" sz="1400" smtClean="0"/>
              <a:t>=&gt; </a:t>
            </a:r>
            <a:r>
              <a:rPr lang="ko-KR" altLang="en-US" sz="1400" smtClean="0"/>
              <a:t>생성된 객체는 변수에 참조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29" y="3299927"/>
            <a:ext cx="851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문자열객체 생성방법 </a:t>
            </a:r>
            <a:r>
              <a:rPr lang="en-US" altLang="ko-KR" sz="1400" smtClean="0"/>
              <a:t>: 2) </a:t>
            </a:r>
            <a:r>
              <a:rPr lang="ko-KR" altLang="en-US" sz="1400" smtClean="0"/>
              <a:t>문자열 객체의 경우</a:t>
            </a:r>
            <a:r>
              <a:rPr lang="en-US" altLang="ko-KR" sz="1400" smtClean="0"/>
              <a:t>, </a:t>
            </a:r>
            <a:r>
              <a:rPr lang="ko-KR" altLang="en-US" sz="1400" smtClean="0"/>
              <a:t>참조 변수에 문자형 데이터만 입력해도 객체 생성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12620" y="2991500"/>
            <a:ext cx="6910333" cy="3688313"/>
            <a:chOff x="4900612" y="3653042"/>
            <a:chExt cx="5453905" cy="302677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612" y="3653042"/>
              <a:ext cx="2695575" cy="3019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825" y="3653042"/>
              <a:ext cx="2610692" cy="3026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095698"/>
            <a:ext cx="1203007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4034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문자열객체 메서드 및 속성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방문자로부터 이름을 입력받은 후 대문자로 출력하고 싶다면</a:t>
            </a:r>
            <a:r>
              <a:rPr lang="en-US" altLang="ko-KR" sz="1400" smtClean="0"/>
              <a:t>?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992150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방문자로부터 연락처를 입력받은 후 전화번호 뒤 네자리를 </a:t>
            </a:r>
            <a:r>
              <a:rPr lang="en-US" altLang="ko-KR" sz="1400" smtClean="0"/>
              <a:t>*</a:t>
            </a:r>
            <a:r>
              <a:rPr lang="ko-KR" altLang="en-US" sz="1400" smtClean="0"/>
              <a:t>로 출력하고 싶다면</a:t>
            </a:r>
            <a:r>
              <a:rPr lang="en-US" altLang="ko-KR" sz="1400" smtClean="0"/>
              <a:t>?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29" y="3299927"/>
            <a:ext cx="851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</a:t>
            </a:r>
            <a:r>
              <a:rPr lang="en-US" altLang="ko-KR" sz="1400" smtClean="0"/>
              <a:t>Substring(a, b) =&gt; </a:t>
            </a:r>
            <a:r>
              <a:rPr lang="en-US" altLang="ko-KR" sz="1400" b="1" smtClean="0">
                <a:solidFill>
                  <a:srgbClr val="FF0000"/>
                </a:solidFill>
              </a:rPr>
              <a:t>a</a:t>
            </a:r>
            <a:r>
              <a:rPr lang="ko-KR" altLang="en-US" sz="1400" b="1" smtClean="0">
                <a:solidFill>
                  <a:srgbClr val="FF0000"/>
                </a:solidFill>
              </a:rPr>
              <a:t>인덱스부터 </a:t>
            </a:r>
            <a:r>
              <a:rPr lang="en-US" altLang="ko-KR" sz="1400" b="1" smtClean="0">
                <a:solidFill>
                  <a:srgbClr val="FF0000"/>
                </a:solidFill>
              </a:rPr>
              <a:t>b</a:t>
            </a:r>
            <a:r>
              <a:rPr lang="ko-KR" altLang="en-US" sz="1400" b="1" smtClean="0">
                <a:solidFill>
                  <a:srgbClr val="FF0000"/>
                </a:solidFill>
              </a:rPr>
              <a:t>인덱스 이전 구간</a:t>
            </a:r>
            <a:r>
              <a:rPr lang="ko-KR" altLang="en-US" sz="1400" smtClean="0"/>
              <a:t>의 문자 반환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25411" y="3981450"/>
            <a:ext cx="9941179" cy="2266950"/>
            <a:chOff x="452583" y="4067175"/>
            <a:chExt cx="9941179" cy="226695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4067175"/>
              <a:ext cx="6981825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5491" y="4067175"/>
              <a:ext cx="2498271" cy="113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69194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문자열객체 메서드 및 속성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45030" y="2683723"/>
            <a:ext cx="7901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문자열 및 배열 객체 메서드를 활용하여 이메일 유효성 검사 가능</a:t>
            </a:r>
            <a:r>
              <a:rPr lang="en-US" altLang="ko-KR" sz="1400" smtClean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85119" y="3077225"/>
            <a:ext cx="9021763" cy="3629025"/>
            <a:chOff x="1595437" y="3077225"/>
            <a:chExt cx="9021763" cy="362902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7" y="3077225"/>
              <a:ext cx="4378771" cy="3629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075" y="5129212"/>
              <a:ext cx="1971675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075" y="3110562"/>
              <a:ext cx="4429125" cy="1781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95867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ko-KR" altLang="en-US" sz="3500" b="1" smtClean="0"/>
              <a:t>브라우저 객체 모델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001202" y="2683723"/>
            <a:ext cx="8189597" cy="926958"/>
            <a:chOff x="2145028" y="2683723"/>
            <a:chExt cx="8189597" cy="9269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45030" y="2683723"/>
              <a:ext cx="47605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브라우저에 내장된 객체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브라우저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45029" y="2993314"/>
              <a:ext cx="6456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브라우저 객체의 최상위 객체 </a:t>
              </a:r>
              <a:r>
                <a:rPr lang="en-US" altLang="ko-KR" sz="1400" smtClean="0"/>
                <a:t>: window / window </a:t>
              </a:r>
              <a:r>
                <a:rPr lang="ko-KR" altLang="en-US" sz="1400" smtClean="0"/>
                <a:t>객체 아래 하위 객체 포함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45028" y="3302904"/>
              <a:ext cx="8189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이렇게 계층적 구조로 되어있는 브라우저 객체를 </a:t>
              </a:r>
              <a:r>
                <a:rPr lang="en-US" altLang="ko-KR" sz="1400" smtClean="0"/>
                <a:t>BOM (*Browser Object Model)</a:t>
              </a:r>
              <a:r>
                <a:rPr lang="ko-KR" altLang="en-US" sz="1400" smtClean="0"/>
                <a:t>이라고 합니다</a:t>
              </a:r>
              <a:r>
                <a:rPr lang="en-US" altLang="ko-KR" sz="140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08470" y="3766811"/>
            <a:ext cx="10575060" cy="2945594"/>
            <a:chOff x="378691" y="3776336"/>
            <a:chExt cx="10575060" cy="294559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1" y="3776336"/>
              <a:ext cx="5562599" cy="2745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0775" y="3776336"/>
              <a:ext cx="4752976" cy="294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294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727704" y="2014401"/>
            <a:ext cx="87365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</a:t>
            </a:r>
            <a:r>
              <a:rPr lang="ko-KR" altLang="en-US" sz="3500" b="1"/>
              <a:t>실행문 작성</a:t>
            </a:r>
            <a:r>
              <a:rPr lang="en-US" altLang="ko-KR" sz="3500" b="1"/>
              <a:t>(*</a:t>
            </a:r>
            <a:r>
              <a:rPr lang="ko-KR" altLang="en-US" sz="3500" b="1"/>
              <a:t>기본편 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8" name="그룹 7"/>
          <p:cNvGrpSpPr/>
          <p:nvPr/>
        </p:nvGrpSpPr>
        <p:grpSpPr>
          <a:xfrm>
            <a:off x="1767965" y="2765416"/>
            <a:ext cx="8656071" cy="615554"/>
            <a:chOff x="1556237" y="2765416"/>
            <a:chExt cx="865607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556237" y="2765416"/>
              <a:ext cx="8656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자바스크립트를 활용해서 사용자의 이름을 받아보세요</a:t>
              </a:r>
              <a:r>
                <a:rPr lang="en-US" altLang="ko-KR" sz="1400"/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556238" y="3073193"/>
              <a:ext cx="689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</a:t>
              </a:r>
              <a:r>
                <a:rPr lang="ko-KR" altLang="en-US" sz="1400" dirty="0" err="1"/>
                <a:t>참고사이트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https://cromidi.cafe24.com/matrix/230325.html</a:t>
              </a:r>
              <a:endParaRPr lang="ko-KR" altLang="en-US" sz="1400" b="1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32241" y="3736836"/>
            <a:ext cx="8927518" cy="2525898"/>
            <a:chOff x="587957" y="3736836"/>
            <a:chExt cx="8927518" cy="252589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57" y="5472159"/>
              <a:ext cx="4714875" cy="79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57" y="3737719"/>
              <a:ext cx="4714875" cy="1676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750" y="3736836"/>
              <a:ext cx="4022725" cy="2525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8417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Open( ) </a:t>
            </a:r>
            <a:r>
              <a:rPr lang="ko-KR" altLang="en-US" sz="3500" b="1" smtClean="0"/>
              <a:t>메서드 이용 팝업창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01204" y="2683723"/>
            <a:ext cx="6922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open(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지정한 </a:t>
            </a:r>
            <a:r>
              <a:rPr lang="en-US" altLang="ko-KR" sz="1400" smtClean="0"/>
              <a:t>URL </a:t>
            </a:r>
            <a:r>
              <a:rPr lang="ko-KR" altLang="en-US" sz="1400" smtClean="0"/>
              <a:t>페이지를 새 브라우저 창에 나타낼 수 있습니다</a:t>
            </a:r>
            <a:r>
              <a:rPr lang="en-US" altLang="ko-KR" sz="1400" smtClean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66825" y="3067700"/>
            <a:ext cx="9658350" cy="3735928"/>
            <a:chOff x="1266825" y="3067700"/>
            <a:chExt cx="9658350" cy="373592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5" y="3067700"/>
              <a:ext cx="2933700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5" y="3753500"/>
              <a:ext cx="9658350" cy="704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5" y="4477757"/>
              <a:ext cx="6657975" cy="2325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27838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Open( ) </a:t>
            </a:r>
            <a:r>
              <a:rPr lang="ko-KR" altLang="en-US" sz="3500" b="1" smtClean="0"/>
              <a:t>메서드 이용 팝업창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01204" y="2683723"/>
            <a:ext cx="6922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open(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지정한 </a:t>
            </a:r>
            <a:r>
              <a:rPr lang="en-US" altLang="ko-KR" sz="1400" smtClean="0"/>
              <a:t>URL </a:t>
            </a:r>
            <a:r>
              <a:rPr lang="ko-KR" altLang="en-US" sz="1400" smtClean="0"/>
              <a:t>페이지를 새 브라우저 창에 나타낼 수 있습니다</a:t>
            </a:r>
            <a:r>
              <a:rPr lang="en-US" altLang="ko-KR" sz="1400" smtClean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2583" y="3226895"/>
            <a:ext cx="11279403" cy="3499785"/>
            <a:chOff x="283947" y="3226895"/>
            <a:chExt cx="11279403" cy="349978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47" y="3401378"/>
              <a:ext cx="6438900" cy="1952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79" y="5467350"/>
              <a:ext cx="7286625" cy="742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901" y="3226895"/>
              <a:ext cx="3727449" cy="3499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77809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alert( ) </a:t>
            </a:r>
            <a:r>
              <a:rPr lang="ko-KR" altLang="en-US" sz="3500" b="1" smtClean="0"/>
              <a:t>메서드 이용 경</a:t>
            </a:r>
            <a:r>
              <a:rPr lang="ko-KR" altLang="en-US" sz="3500" b="1"/>
              <a:t>고</a:t>
            </a:r>
            <a:r>
              <a:rPr lang="ko-KR" altLang="en-US" sz="3500" b="1" smtClean="0"/>
              <a:t>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86439" y="2683723"/>
            <a:ext cx="8219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alert(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경고창을 나타낼 수 있습니다</a:t>
            </a:r>
            <a:r>
              <a:rPr lang="en-US" altLang="ko-KR" sz="1400" smtClean="0"/>
              <a:t>. =&gt; </a:t>
            </a:r>
            <a:r>
              <a:rPr lang="ko-KR" altLang="en-US" sz="1400" smtClean="0"/>
              <a:t>다른 메서드 처럼 </a:t>
            </a:r>
            <a:r>
              <a:rPr lang="en-US" altLang="ko-KR" sz="1400" smtClean="0"/>
              <a:t>window </a:t>
            </a:r>
            <a:r>
              <a:rPr lang="ko-KR" altLang="en-US" sz="1400" smtClean="0"/>
              <a:t>객체 생략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38388" y="3752850"/>
            <a:ext cx="7515225" cy="1466850"/>
            <a:chOff x="857250" y="3752850"/>
            <a:chExt cx="7515225" cy="146685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525" y="3752850"/>
              <a:ext cx="4552950" cy="1466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50" y="4043363"/>
              <a:ext cx="2838450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34842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prompt( ) </a:t>
            </a:r>
            <a:r>
              <a:rPr lang="ko-KR" altLang="en-US" sz="3500" b="1" smtClean="0"/>
              <a:t>메서드 이용 질의응</a:t>
            </a:r>
            <a:r>
              <a:rPr lang="ko-KR" altLang="en-US" sz="3500" b="1"/>
              <a:t>답</a:t>
            </a:r>
            <a:r>
              <a:rPr lang="ko-KR" altLang="en-US" sz="3500" b="1" smtClean="0"/>
              <a:t>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21882" y="2683723"/>
            <a:ext cx="874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prompt(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질의응답창을 나타낼 수 있습니다</a:t>
            </a:r>
            <a:r>
              <a:rPr lang="en-US" altLang="ko-KR" sz="1400" smtClean="0"/>
              <a:t>. =&gt; </a:t>
            </a:r>
            <a:r>
              <a:rPr lang="ko-KR" altLang="en-US" sz="1400" smtClean="0"/>
              <a:t>다른 메서드 처럼 </a:t>
            </a:r>
            <a:r>
              <a:rPr lang="en-US" altLang="ko-KR" sz="1400" smtClean="0"/>
              <a:t>window </a:t>
            </a:r>
            <a:r>
              <a:rPr lang="ko-KR" altLang="en-US" sz="1400" smtClean="0"/>
              <a:t>객체 생략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3719513"/>
            <a:ext cx="471487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81426"/>
            <a:ext cx="31242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21882" y="3020725"/>
            <a:ext cx="874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prompt(“</a:t>
            </a:r>
            <a:r>
              <a:rPr lang="ko-KR" altLang="en-US" sz="1400" smtClean="0"/>
              <a:t>질의 내용</a:t>
            </a:r>
            <a:r>
              <a:rPr lang="en-US" altLang="ko-KR" sz="1400" smtClean="0"/>
              <a:t>”, “</a:t>
            </a:r>
            <a:r>
              <a:rPr lang="ko-KR" altLang="en-US" sz="1400" smtClean="0"/>
              <a:t>기본 답변</a:t>
            </a:r>
            <a:r>
              <a:rPr lang="en-US" altLang="ko-KR" sz="1400" smtClean="0"/>
              <a:t>”);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2009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confirm( ) </a:t>
            </a:r>
            <a:r>
              <a:rPr lang="ko-KR" altLang="en-US" sz="3500" b="1" smtClean="0"/>
              <a:t>메서드 이용 확인취소창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18166" y="2683723"/>
            <a:ext cx="9155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confirm(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확인</a:t>
            </a:r>
            <a:r>
              <a:rPr lang="en-US" altLang="ko-KR" sz="1400" smtClean="0"/>
              <a:t>/</a:t>
            </a:r>
            <a:r>
              <a:rPr lang="ko-KR" altLang="en-US" sz="1400" smtClean="0"/>
              <a:t>취소창을 나타낼 수 있습니다</a:t>
            </a:r>
            <a:r>
              <a:rPr lang="en-US" altLang="ko-KR" sz="1400" smtClean="0"/>
              <a:t>. =&gt; </a:t>
            </a:r>
            <a:r>
              <a:rPr lang="ko-KR" altLang="en-US" sz="1400" smtClean="0"/>
              <a:t>다른 메서드 처럼 </a:t>
            </a:r>
            <a:r>
              <a:rPr lang="en-US" altLang="ko-KR" sz="1400" smtClean="0"/>
              <a:t>window </a:t>
            </a:r>
            <a:r>
              <a:rPr lang="ko-KR" altLang="en-US" sz="1400" smtClean="0"/>
              <a:t>객체 생략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18166" y="2973100"/>
            <a:ext cx="9155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[</a:t>
            </a:r>
            <a:r>
              <a:rPr lang="ko-KR" altLang="en-US" sz="1400" smtClean="0"/>
              <a:t>확인</a:t>
            </a:r>
            <a:r>
              <a:rPr lang="en-US" altLang="ko-KR" sz="1400" smtClean="0"/>
              <a:t>] </a:t>
            </a:r>
            <a:r>
              <a:rPr lang="ko-KR" altLang="en-US" sz="1400" smtClean="0"/>
              <a:t>버튼</a:t>
            </a:r>
            <a:r>
              <a:rPr lang="en-US" altLang="ko-KR" sz="1400" smtClean="0"/>
              <a:t> </a:t>
            </a:r>
            <a:r>
              <a:rPr lang="ko-KR" altLang="en-US" sz="1400" smtClean="0"/>
              <a:t>클릭 시</a:t>
            </a:r>
            <a:r>
              <a:rPr lang="en-US" altLang="ko-KR" sz="1400" smtClean="0"/>
              <a:t>, true </a:t>
            </a:r>
            <a:r>
              <a:rPr lang="ko-KR" altLang="en-US" sz="1400" smtClean="0"/>
              <a:t>반환 </a:t>
            </a:r>
            <a:r>
              <a:rPr lang="en-US" altLang="ko-KR" sz="1400" smtClean="0"/>
              <a:t>/ [</a:t>
            </a:r>
            <a:r>
              <a:rPr lang="ko-KR" altLang="en-US" sz="1400" smtClean="0"/>
              <a:t>취소</a:t>
            </a:r>
            <a:r>
              <a:rPr lang="en-US" altLang="ko-KR" sz="1400" smtClean="0"/>
              <a:t>] </a:t>
            </a:r>
            <a:r>
              <a:rPr lang="ko-KR" altLang="en-US" sz="1400" smtClean="0"/>
              <a:t>버튼</a:t>
            </a:r>
            <a:r>
              <a:rPr lang="en-US" altLang="ko-KR" sz="1400"/>
              <a:t> </a:t>
            </a:r>
            <a:r>
              <a:rPr lang="ko-KR" altLang="en-US" sz="1400" smtClean="0"/>
              <a:t>클릭 시</a:t>
            </a:r>
            <a:r>
              <a:rPr lang="en-US" altLang="ko-KR" sz="1400" smtClean="0"/>
              <a:t>, false </a:t>
            </a:r>
            <a:r>
              <a:rPr lang="ko-KR" altLang="en-US" sz="1400" smtClean="0"/>
              <a:t>반환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19836" y="3686175"/>
            <a:ext cx="8152328" cy="1371600"/>
            <a:chOff x="1147763" y="3429000"/>
            <a:chExt cx="8152328" cy="137160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541" y="3429000"/>
              <a:ext cx="4400550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763" y="3429000"/>
              <a:ext cx="3571875" cy="695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38732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일정한 시간 간격으로 코드 실행하기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68372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setInterval( ) : </a:t>
            </a:r>
            <a:r>
              <a:rPr lang="ko-KR" altLang="en-US" sz="1400" smtClean="0"/>
              <a:t>일정한 시간 간격으로 코드를 반복해서 실행하는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3266104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</a:t>
            </a:r>
            <a:r>
              <a:rPr lang="en-US" altLang="ko-KR" sz="1400" smtClean="0"/>
              <a:t>setTimeout( ) : </a:t>
            </a:r>
            <a:r>
              <a:rPr lang="ko-KR" altLang="en-US" sz="1400" smtClean="0"/>
              <a:t>일정한 시간 후에 코드를 실행하고 종료하는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97491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clearInterval( ) : setInterval( ) </a:t>
            </a:r>
            <a:r>
              <a:rPr lang="ko-KR" altLang="en-US" sz="1400" smtClean="0"/>
              <a:t>메서드를 취소할 때 사용하는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3573881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④ </a:t>
            </a:r>
            <a:r>
              <a:rPr lang="en-US" altLang="ko-KR" sz="1400" smtClean="0"/>
              <a:t>clearTimeout( ) : setTimeou( ) </a:t>
            </a:r>
            <a:r>
              <a:rPr lang="ko-KR" altLang="en-US" sz="1400" smtClean="0"/>
              <a:t>메서드를 제거하는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067" y="3930889"/>
            <a:ext cx="10005867" cy="2850026"/>
            <a:chOff x="452583" y="3930889"/>
            <a:chExt cx="10005867" cy="2850026"/>
          </a:xfrm>
        </p:grpSpPr>
        <p:grpSp>
          <p:nvGrpSpPr>
            <p:cNvPr id="11" name="그룹 10"/>
            <p:cNvGrpSpPr/>
            <p:nvPr/>
          </p:nvGrpSpPr>
          <p:grpSpPr>
            <a:xfrm>
              <a:off x="452583" y="3930889"/>
              <a:ext cx="6829772" cy="2838450"/>
              <a:chOff x="1619647" y="3613859"/>
              <a:chExt cx="7068245" cy="3177466"/>
            </a:xfrm>
          </p:grpSpPr>
          <p:pic>
            <p:nvPicPr>
              <p:cNvPr id="1433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47" y="3613859"/>
                <a:ext cx="4090987" cy="31774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340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9710" y="3613859"/>
                <a:ext cx="2758182" cy="31774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349" y="3930889"/>
              <a:ext cx="2814101" cy="28500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1378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일정한 시간 간격으로 코드 실행하기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68372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setInterval( ) : </a:t>
            </a:r>
            <a:r>
              <a:rPr lang="ko-KR" altLang="en-US" sz="1400" smtClean="0"/>
              <a:t>일정한 시간 간격으로 코드를 반복해서 실행하는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97491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clearInterval( ) : setInterval( ) </a:t>
            </a:r>
            <a:r>
              <a:rPr lang="ko-KR" altLang="en-US" sz="1400" smtClean="0"/>
              <a:t>메서드를 취소할 때 사용하는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76287" y="3441727"/>
            <a:ext cx="10639426" cy="3051405"/>
            <a:chOff x="923925" y="3613177"/>
            <a:chExt cx="10639426" cy="3051405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925" y="3616582"/>
              <a:ext cx="3733800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739" y="3613177"/>
              <a:ext cx="6805612" cy="3051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34128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일정한 시간 간격으로 코드 실행하기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68372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/>
              <a:t>setTimeout( ) : </a:t>
            </a:r>
            <a:r>
              <a:rPr lang="ko-KR" altLang="en-US" sz="1400"/>
              <a:t>일정한 시간 후에 코드를 실행하고 종료하는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97491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/>
              <a:t>clearTimeout( ) : setTimeou( ) </a:t>
            </a:r>
            <a:r>
              <a:rPr lang="ko-KR" altLang="en-US" sz="1400"/>
              <a:t>메서드를 제거하는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69274" y="4086225"/>
            <a:ext cx="5653453" cy="1504950"/>
            <a:chOff x="1328371" y="4086225"/>
            <a:chExt cx="5653453" cy="1504950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371" y="4086225"/>
              <a:ext cx="3533775" cy="1504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174" y="4086225"/>
              <a:ext cx="1771650" cy="809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49881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일정한 시간 간격으로 코드 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98" y="3022509"/>
            <a:ext cx="6721604" cy="30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722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일정한 시간 간격으로 코드 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14" y="2614736"/>
            <a:ext cx="3245065" cy="14788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801" y="4093589"/>
            <a:ext cx="3316374" cy="24223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692" y="3898556"/>
            <a:ext cx="4194745" cy="24937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73" y="2579885"/>
            <a:ext cx="3030177" cy="41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</a:t>
            </a:r>
            <a:r>
              <a:rPr lang="ko-KR" altLang="en-US" sz="3500" b="1"/>
              <a:t>입력 및 출력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3105683" y="2765416"/>
            <a:ext cx="5980635" cy="615554"/>
            <a:chOff x="-207619" y="2765416"/>
            <a:chExt cx="5980635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-207619" y="2765416"/>
              <a:ext cx="5980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</a:t>
              </a:r>
              <a:r>
                <a:rPr lang="en-US" altLang="ko-KR" sz="1400"/>
                <a:t>VS Code </a:t>
              </a:r>
              <a:r>
                <a:rPr lang="ko-KR" altLang="en-US" sz="1400"/>
                <a:t>화면구성 </a:t>
              </a:r>
              <a:r>
                <a:rPr lang="en-US" altLang="ko-KR" sz="1400"/>
                <a:t>: </a:t>
              </a:r>
              <a:r>
                <a:rPr lang="ko-KR" altLang="en-US" sz="1400" b="1">
                  <a:solidFill>
                    <a:srgbClr val="FF0000"/>
                  </a:solidFill>
                </a:rPr>
                <a:t>뷰바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사이드바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편집기그룹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패널 </a:t>
              </a:r>
              <a:r>
                <a:rPr lang="en-US" altLang="ko-KR" sz="1400" b="1">
                  <a:solidFill>
                    <a:srgbClr val="FF0000"/>
                  </a:solidFill>
                </a:rPr>
                <a:t>/ </a:t>
              </a:r>
              <a:r>
                <a:rPr lang="ko-KR" altLang="en-US" sz="1400" b="1">
                  <a:solidFill>
                    <a:srgbClr val="FF0000"/>
                  </a:solidFill>
                </a:rPr>
                <a:t>상태바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-207619" y="3073193"/>
              <a:ext cx="5463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우선</a:t>
              </a:r>
              <a:r>
                <a:rPr lang="en-US" altLang="ko-KR" sz="1400"/>
                <a:t>, &lt;body&gt;</a:t>
              </a:r>
              <a:r>
                <a:rPr lang="ko-KR" altLang="en-US" sz="1400"/>
                <a:t>태그 안에 작성 후 </a:t>
              </a:r>
              <a:r>
                <a:rPr lang="en-US" altLang="ko-KR" sz="1400"/>
                <a:t>Live Server </a:t>
              </a:r>
              <a:r>
                <a:rPr lang="ko-KR" altLang="en-US" sz="1400"/>
                <a:t>활용해서 확인</a:t>
              </a:r>
              <a:r>
                <a:rPr lang="en-US" altLang="ko-KR" sz="1400"/>
                <a:t>!</a:t>
              </a:r>
              <a:endParaRPr lang="ko-KR" altLang="en-US" sz="1400" b="1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27A5A7D-2589-4622-BB58-A77B12D5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7" y="3860162"/>
            <a:ext cx="5905500" cy="2533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DEDA06-6677-4EC3-A90B-68F86E02E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329" y="3860162"/>
            <a:ext cx="4657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095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3278208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screen </a:t>
            </a:r>
            <a:r>
              <a:rPr lang="ko-KR" altLang="en-US" sz="1400" smtClean="0"/>
              <a:t>객체는 사용자의 모니터 너비나 높이 또는 컬러 등의 정보를 반환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5" y="3589098"/>
            <a:ext cx="6637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location </a:t>
            </a:r>
            <a:r>
              <a:rPr lang="ko-KR" altLang="en-US" sz="1400" smtClean="0"/>
              <a:t>객체는 사용자 브라우저와 관련된 속성과 메서드를 제공하는 객체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6483" y="1983794"/>
            <a:ext cx="11899034" cy="1261884"/>
            <a:chOff x="378691" y="1983794"/>
            <a:chExt cx="11899034" cy="12618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1983794"/>
              <a:ext cx="114346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smtClean="0"/>
                <a:t>사용자의 모니터 정보를 제공하는 </a:t>
              </a:r>
              <a:r>
                <a:rPr lang="en-US" altLang="ko-KR" sz="3500" b="1" smtClean="0">
                  <a:solidFill>
                    <a:srgbClr val="FF0000"/>
                  </a:solidFill>
                </a:rPr>
                <a:t>screen </a:t>
              </a:r>
              <a:r>
                <a:rPr lang="ko-KR" altLang="en-US" sz="3500" b="1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2614736"/>
              <a:ext cx="1189903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smtClean="0"/>
                <a:t>사용자 브라우저와 관련된 정보를 제공하는 </a:t>
              </a:r>
              <a:r>
                <a:rPr lang="en-US" altLang="ko-KR" sz="3500" b="1" smtClean="0">
                  <a:solidFill>
                    <a:srgbClr val="FF0000"/>
                  </a:solidFill>
                </a:rPr>
                <a:t>location </a:t>
              </a:r>
              <a:r>
                <a:rPr lang="ko-KR" altLang="en-US" sz="3500" b="1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22359" y="3896875"/>
            <a:ext cx="11347282" cy="2984938"/>
            <a:chOff x="233818" y="3877825"/>
            <a:chExt cx="11347282" cy="2984938"/>
          </a:xfrm>
        </p:grpSpPr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4735" y="3896703"/>
              <a:ext cx="3336365" cy="2878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334"/>
            <a:stretch/>
          </p:blipFill>
          <p:spPr bwMode="auto">
            <a:xfrm>
              <a:off x="233818" y="3915753"/>
              <a:ext cx="2630290" cy="1497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364" y="3896875"/>
              <a:ext cx="2258353" cy="2965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18"/>
            <a:stretch/>
          </p:blipFill>
          <p:spPr bwMode="auto">
            <a:xfrm>
              <a:off x="2872569" y="3877825"/>
              <a:ext cx="2718239" cy="180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49811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1829" y="3278208"/>
            <a:ext cx="1178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history </a:t>
            </a:r>
            <a:r>
              <a:rPr lang="ko-KR" altLang="en-US" sz="1400" smtClean="0"/>
              <a:t>객체는 사용자가 방문한 사이트의 기록을 남기고 이전 방문 사이트와 다음 방문 사이트로다시 돌아갈 수 있는 속성과 메서드 제공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1829" y="3589098"/>
            <a:ext cx="11379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navigator </a:t>
            </a:r>
            <a:r>
              <a:rPr lang="ko-KR" altLang="en-US" sz="1400" smtClean="0"/>
              <a:t>객체는 현재 방문자가 사용하는 브라우저 정보와 운영체제 정보를 제공하는 객체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6483" y="1983794"/>
            <a:ext cx="11899034" cy="1261884"/>
            <a:chOff x="378691" y="1983794"/>
            <a:chExt cx="11899034" cy="12618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1983794"/>
              <a:ext cx="114346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smtClean="0"/>
                <a:t>사용자가</a:t>
              </a:r>
              <a:r>
                <a:rPr lang="en-US" altLang="ko-KR" sz="3500" b="1" smtClean="0"/>
                <a:t> </a:t>
              </a:r>
              <a:r>
                <a:rPr lang="ko-KR" altLang="en-US" sz="3500" b="1" smtClean="0"/>
                <a:t>방문한 사이트 기록 확인 </a:t>
              </a:r>
              <a:r>
                <a:rPr lang="en-US" altLang="ko-KR" sz="3500" b="1" smtClean="0">
                  <a:solidFill>
                    <a:srgbClr val="FF0000"/>
                  </a:solidFill>
                </a:rPr>
                <a:t>history </a:t>
              </a:r>
              <a:r>
                <a:rPr lang="ko-KR" altLang="en-US" sz="3500" b="1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2614736"/>
              <a:ext cx="1189903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smtClean="0"/>
                <a:t>사용자가 사용하는 브라우저 정보 확인 </a:t>
              </a:r>
              <a:r>
                <a:rPr lang="en-US" altLang="ko-KR" sz="3500" b="1" smtClean="0">
                  <a:solidFill>
                    <a:srgbClr val="FF0000"/>
                  </a:solidFill>
                </a:rPr>
                <a:t>navigator </a:t>
              </a:r>
              <a:r>
                <a:rPr lang="ko-KR" altLang="en-US" sz="3500" b="1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95536" y="4020362"/>
            <a:ext cx="8600929" cy="2476920"/>
            <a:chOff x="452583" y="4020362"/>
            <a:chExt cx="8600929" cy="2476920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4020362"/>
              <a:ext cx="2638058" cy="2476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487" y="4020362"/>
              <a:ext cx="5915025" cy="2333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5713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1829" y="3278208"/>
            <a:ext cx="1178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history </a:t>
            </a:r>
            <a:r>
              <a:rPr lang="ko-KR" altLang="en-US" sz="1400" smtClean="0"/>
              <a:t>객체는 사용자가 방문한 사이트의 기록을 남기고 이전 방문 사이트와 다음 방문 사이트로다시 돌아갈 수 있는 속성과 메서드 제공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1829" y="3589098"/>
            <a:ext cx="11379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navigator </a:t>
            </a:r>
            <a:r>
              <a:rPr lang="ko-KR" altLang="en-US" sz="1400" smtClean="0"/>
              <a:t>객체는 현재 방문자가 사용하는 브라우저 정보와 운영체제 정보를 제공하는 객체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6483" y="1983794"/>
            <a:ext cx="11899034" cy="1261884"/>
            <a:chOff x="378691" y="1983794"/>
            <a:chExt cx="11899034" cy="12618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1983794"/>
              <a:ext cx="114346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smtClean="0"/>
                <a:t>사용자가</a:t>
              </a:r>
              <a:r>
                <a:rPr lang="en-US" altLang="ko-KR" sz="3500" b="1" smtClean="0"/>
                <a:t> </a:t>
              </a:r>
              <a:r>
                <a:rPr lang="ko-KR" altLang="en-US" sz="3500" b="1" smtClean="0"/>
                <a:t>방문한 사이트 기록 확인 </a:t>
              </a:r>
              <a:r>
                <a:rPr lang="en-US" altLang="ko-KR" sz="3500" b="1" smtClean="0">
                  <a:solidFill>
                    <a:srgbClr val="FF0000"/>
                  </a:solidFill>
                </a:rPr>
                <a:t>history </a:t>
              </a:r>
              <a:r>
                <a:rPr lang="ko-KR" altLang="en-US" sz="3500" b="1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2614736"/>
              <a:ext cx="1189903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dirty="0" smtClean="0"/>
                <a:t>사용자가 사용하는 브라우저 정보 확인 </a:t>
              </a:r>
              <a:r>
                <a:rPr lang="en-US" altLang="ko-KR" sz="3500" b="1" dirty="0" smtClean="0">
                  <a:solidFill>
                    <a:srgbClr val="FF0000"/>
                  </a:solidFill>
                </a:rPr>
                <a:t>navigator </a:t>
              </a:r>
              <a:r>
                <a:rPr lang="ko-KR" altLang="en-US" sz="3500" b="1" dirty="0" smtClean="0">
                  <a:solidFill>
                    <a:srgbClr val="FF0000"/>
                  </a:solidFill>
                </a:rPr>
                <a:t>객체</a:t>
              </a:r>
              <a:endParaRPr lang="ko-KR" altLang="en-US" sz="35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52583" y="3876620"/>
            <a:ext cx="7690520" cy="2129632"/>
            <a:chOff x="333375" y="2940145"/>
            <a:chExt cx="8590818" cy="282947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75" y="3073495"/>
              <a:ext cx="6286500" cy="2571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080" y="2940145"/>
              <a:ext cx="1934113" cy="2829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935" y="6167847"/>
            <a:ext cx="7044252" cy="6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628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BOM </a:t>
            </a:r>
            <a:r>
              <a:rPr lang="ko-KR" altLang="en-US" sz="3500" b="1" dirty="0" smtClean="0"/>
              <a:t>활용</a:t>
            </a:r>
            <a:r>
              <a:rPr lang="en-US" altLang="ko-KR" sz="3500" b="1" dirty="0" smtClean="0"/>
              <a:t>, </a:t>
            </a:r>
            <a:r>
              <a:rPr lang="ko-KR" altLang="en-US" sz="3500" b="1" dirty="0" smtClean="0"/>
              <a:t>운영체제 및 스크린 정보 얻기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68372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smtClean="0"/>
              <a:t>navigator </a:t>
            </a:r>
            <a:r>
              <a:rPr lang="ko-KR" altLang="en-US" sz="1400" dirty="0" smtClean="0"/>
              <a:t>객체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브라우저와 운영체제 정보 제공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54596" y="2974913"/>
            <a:ext cx="62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</a:t>
            </a:r>
            <a:r>
              <a:rPr lang="en-US" altLang="ko-KR" sz="1400" dirty="0" smtClean="0"/>
              <a:t>screen </a:t>
            </a:r>
            <a:r>
              <a:rPr lang="ko-KR" altLang="en-US" sz="1400" dirty="0" smtClean="0"/>
              <a:t>객체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스크린 정보 제공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25582" y="3437945"/>
            <a:ext cx="7340837" cy="3162300"/>
            <a:chOff x="834639" y="3437945"/>
            <a:chExt cx="7340837" cy="31623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639" y="3452500"/>
              <a:ext cx="3890769" cy="313319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7476" y="3437945"/>
              <a:ext cx="3048000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52030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문자열 객체 활용 </a:t>
            </a:r>
            <a:r>
              <a:rPr lang="ko-KR" altLang="en-US" sz="3500" b="1" dirty="0" err="1" smtClean="0"/>
              <a:t>화면출력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8" y="3858002"/>
            <a:ext cx="7931408" cy="24377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628" y="4554910"/>
            <a:ext cx="2779680" cy="12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28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여행 준비물 점검 프로그램 만들기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61" y="2495281"/>
            <a:ext cx="4905375" cy="2266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58" y="2614736"/>
            <a:ext cx="2752725" cy="4219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483" y="2614736"/>
            <a:ext cx="2790825" cy="3086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71" y="4881686"/>
            <a:ext cx="3678764" cy="8277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71" y="5744350"/>
            <a:ext cx="5302568" cy="8965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24" y="2549277"/>
            <a:ext cx="5801703" cy="22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646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여행 준비물 점검 프로그램 만들기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78691" y="2614736"/>
            <a:ext cx="11403817" cy="3924300"/>
            <a:chOff x="282892" y="2933700"/>
            <a:chExt cx="11403817" cy="39243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892" y="2933700"/>
              <a:ext cx="5895975" cy="29718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7933" y="2933700"/>
              <a:ext cx="5368776" cy="3924300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220" y="5050279"/>
            <a:ext cx="3669417" cy="14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723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여행 준비물 점검 프로그램 만들기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3173730" y="3026092"/>
            <a:ext cx="5844540" cy="3333750"/>
            <a:chOff x="625792" y="3026092"/>
            <a:chExt cx="5844540" cy="33337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792" y="3026092"/>
              <a:ext cx="2543175" cy="33051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707" y="3026092"/>
              <a:ext cx="2714625" cy="3333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8698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수학 객체 활용 </a:t>
            </a:r>
            <a:r>
              <a:rPr lang="ko-KR" altLang="en-US" sz="3500" b="1" dirty="0" err="1" smtClean="0"/>
              <a:t>화면출력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3" y="3834569"/>
            <a:ext cx="7953375" cy="1752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700" y="4467981"/>
            <a:ext cx="9048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50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19" y="2800212"/>
            <a:ext cx="10838826" cy="846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To Do List </a:t>
            </a:r>
            <a:r>
              <a:rPr lang="ko-KR" altLang="en-US" sz="3500" b="1" dirty="0" smtClean="0"/>
              <a:t>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84089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693719" y="2014401"/>
            <a:ext cx="88045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</a:t>
            </a:r>
            <a:r>
              <a:rPr lang="ko-KR" altLang="en-US" sz="3500" b="1"/>
              <a:t>실행문 작성</a:t>
            </a:r>
            <a:r>
              <a:rPr lang="en-US" altLang="ko-KR" sz="3500" b="1"/>
              <a:t>(*</a:t>
            </a:r>
            <a:r>
              <a:rPr lang="ko-KR" altLang="en-US" sz="3500" b="1"/>
              <a:t>기본편 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3105683" y="2765416"/>
            <a:ext cx="5980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크롬 브라우저 </a:t>
            </a:r>
            <a:r>
              <a:rPr lang="en-US" altLang="ko-KR" sz="1400"/>
              <a:t>&gt; ctrl + shift + J : </a:t>
            </a:r>
            <a:r>
              <a:rPr lang="ko-KR" altLang="en-US" sz="1400"/>
              <a:t>개발자도구 </a:t>
            </a:r>
            <a:r>
              <a:rPr lang="en-US" altLang="ko-KR" sz="1400"/>
              <a:t>&gt; </a:t>
            </a:r>
            <a:r>
              <a:rPr lang="ko-KR" altLang="en-US" sz="1400"/>
              <a:t>콘솔창 확인 가능</a:t>
            </a:r>
            <a:r>
              <a:rPr lang="en-US" altLang="ko-KR" sz="1400"/>
              <a:t>!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073193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주소 표시줄 내 </a:t>
            </a:r>
            <a:r>
              <a:rPr lang="en-US" altLang="ko-KR" sz="1400"/>
              <a:t>about:blank </a:t>
            </a:r>
            <a:r>
              <a:rPr lang="ko-KR" altLang="en-US" sz="1400"/>
              <a:t>입력 시</a:t>
            </a:r>
            <a:r>
              <a:rPr lang="en-US" altLang="ko-KR" sz="1400"/>
              <a:t>, reset </a:t>
            </a:r>
            <a:r>
              <a:rPr lang="ko-KR" altLang="en-US" sz="1400"/>
              <a:t>가능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9" y="2919304"/>
            <a:ext cx="2609979" cy="114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380970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</a:t>
            </a:r>
            <a:r>
              <a:rPr lang="en-US" altLang="ko-KR" sz="1400"/>
              <a:t>undefined : </a:t>
            </a:r>
            <a:r>
              <a:rPr lang="ko-KR" altLang="en-US" sz="1400"/>
              <a:t>오류가 아닌</a:t>
            </a:r>
            <a:r>
              <a:rPr lang="en-US" altLang="ko-KR" sz="1400"/>
              <a:t>, </a:t>
            </a:r>
            <a:r>
              <a:rPr lang="ko-KR" altLang="en-US" sz="1400"/>
              <a:t>출력할 내용이 없을 때 표기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688747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콘솔창 </a:t>
            </a:r>
            <a:r>
              <a:rPr lang="en-US" altLang="ko-KR" sz="1400"/>
              <a:t>: ctrl + L : </a:t>
            </a:r>
            <a:r>
              <a:rPr lang="ko-KR" altLang="en-US" sz="1400"/>
              <a:t>그동안 입력했던 내용 삭제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79" y="4150412"/>
            <a:ext cx="3210566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996524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⑤ 사용자로부터 입력값을 받고 싶다면</a:t>
            </a:r>
            <a:r>
              <a:rPr lang="en-US" altLang="ko-KR" sz="1400"/>
              <a:t>, prompt( )  </a:t>
            </a:r>
            <a:r>
              <a:rPr lang="ko-KR" altLang="en-US" sz="1400"/>
              <a:t>함수 사용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4304301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⑥ 알림창으로 값을 출력하고 싶다면</a:t>
            </a:r>
            <a:r>
              <a:rPr lang="en-US" altLang="ko-KR" sz="1400"/>
              <a:t>, alert( ) </a:t>
            </a:r>
            <a:r>
              <a:rPr lang="ko-KR" altLang="en-US" sz="1400"/>
              <a:t>함수 사용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3" y="5488780"/>
            <a:ext cx="2705455" cy="98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4612078"/>
            <a:ext cx="863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⑦ 결과값을 웹 브라우저 화면에 출력하고 싶다면</a:t>
            </a:r>
            <a:r>
              <a:rPr lang="en-US" altLang="ko-KR" sz="1400"/>
              <a:t>, document.write( ) </a:t>
            </a:r>
            <a:r>
              <a:rPr lang="ko-KR" altLang="en-US" sz="1400"/>
              <a:t>함수 사용</a:t>
            </a:r>
            <a:r>
              <a:rPr lang="en-US" altLang="ko-KR" sz="1400"/>
              <a:t>! </a:t>
            </a:r>
            <a:r>
              <a:rPr lang="ko-KR" altLang="en-US" sz="1400"/>
              <a:t>→ </a:t>
            </a:r>
            <a:r>
              <a:rPr lang="en-US" altLang="ko-KR" sz="1400"/>
              <a:t>shift + enter : </a:t>
            </a:r>
            <a:r>
              <a:rPr lang="ko-KR" altLang="en-US" sz="1400"/>
              <a:t>줄바꿈</a:t>
            </a:r>
            <a:endParaRPr lang="ko-KR" altLang="en-US" sz="1400" b="1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45" y="5321987"/>
            <a:ext cx="376713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4919855"/>
            <a:ext cx="759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⑧ 결과값을 콘솔에 출력하고 싶다면</a:t>
            </a:r>
            <a:r>
              <a:rPr lang="en-US" altLang="ko-KR" sz="1400"/>
              <a:t>, console.log( ) </a:t>
            </a:r>
            <a:r>
              <a:rPr lang="ko-KR" altLang="en-US" sz="1400"/>
              <a:t>함수 사용</a:t>
            </a:r>
            <a:r>
              <a:rPr lang="en-US" altLang="ko-KR" sz="1400"/>
              <a:t>!</a:t>
            </a:r>
            <a:endParaRPr lang="ko-KR" altLang="en-US" sz="1400" b="1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1" y="5321987"/>
            <a:ext cx="3629819" cy="124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98270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To Do List </a:t>
            </a:r>
            <a:r>
              <a:rPr lang="ko-KR" altLang="en-US" sz="3500" b="1" dirty="0" smtClean="0"/>
              <a:t>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69" y="2761733"/>
            <a:ext cx="5710163" cy="23620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92" y="3628756"/>
            <a:ext cx="4497011" cy="31683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19" y="1064088"/>
            <a:ext cx="10838826" cy="8462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50" y="1209269"/>
            <a:ext cx="3640858" cy="56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819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45" y="2978273"/>
            <a:ext cx="3624519" cy="35604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To Do List </a:t>
            </a:r>
            <a:r>
              <a:rPr lang="ko-KR" altLang="en-US" sz="3500" b="1" dirty="0" smtClean="0"/>
              <a:t>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61" y="3196269"/>
            <a:ext cx="4497011" cy="31683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19" y="1064088"/>
            <a:ext cx="10838826" cy="8462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57174" y="3666146"/>
            <a:ext cx="3343787" cy="1435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657174" y="5228948"/>
            <a:ext cx="3343787" cy="876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57174" y="6232125"/>
            <a:ext cx="3343787" cy="258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082551" y="5293266"/>
            <a:ext cx="533400" cy="510634"/>
            <a:chOff x="219460" y="1635666"/>
            <a:chExt cx="533400" cy="510634"/>
          </a:xfrm>
        </p:grpSpPr>
        <p:sp>
          <p:nvSpPr>
            <p:cNvPr id="17" name="타원 16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082551" y="6235780"/>
            <a:ext cx="533400" cy="510634"/>
            <a:chOff x="219460" y="1635666"/>
            <a:chExt cx="533400" cy="510634"/>
          </a:xfrm>
        </p:grpSpPr>
        <p:sp>
          <p:nvSpPr>
            <p:cNvPr id="20" name="타원 19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082551" y="3657479"/>
            <a:ext cx="533400" cy="510634"/>
            <a:chOff x="219460" y="1635666"/>
            <a:chExt cx="533400" cy="510634"/>
          </a:xfrm>
        </p:grpSpPr>
        <p:sp>
          <p:nvSpPr>
            <p:cNvPr id="23" name="타원 22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858000" y="4571999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16346" y="2608941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별도의 함수로 분리하는 작업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896350" y="3576346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8060077" y="4115088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089347" y="3791619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1421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To Do List </a:t>
            </a:r>
            <a:r>
              <a:rPr lang="ko-KR" altLang="en-US" sz="3500" b="1" dirty="0" smtClean="0"/>
              <a:t>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19" y="1064088"/>
            <a:ext cx="10838826" cy="8462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99" y="1819823"/>
            <a:ext cx="3292475" cy="10476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099" y="2978273"/>
            <a:ext cx="3624519" cy="356044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792" y="1697866"/>
            <a:ext cx="3681008" cy="516013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118309" y="3692779"/>
            <a:ext cx="3343787" cy="1411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553374" y="3781887"/>
            <a:ext cx="3771426" cy="1251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803292" y="5298085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삭제버튼을 추가하는 작업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54099" y="1671099"/>
            <a:ext cx="3771426" cy="1251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8924192" y="3918126"/>
            <a:ext cx="533400" cy="510634"/>
            <a:chOff x="219460" y="1635666"/>
            <a:chExt cx="533400" cy="510634"/>
          </a:xfrm>
        </p:grpSpPr>
        <p:sp>
          <p:nvSpPr>
            <p:cNvPr id="34" name="타원 33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751288" y="4118733"/>
            <a:ext cx="533400" cy="510634"/>
            <a:chOff x="219460" y="1635666"/>
            <a:chExt cx="533400" cy="510634"/>
          </a:xfrm>
        </p:grpSpPr>
        <p:sp>
          <p:nvSpPr>
            <p:cNvPr id="37" name="타원 36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606508" y="4638496"/>
            <a:ext cx="533400" cy="510634"/>
            <a:chOff x="219460" y="1635666"/>
            <a:chExt cx="533400" cy="510634"/>
          </a:xfrm>
        </p:grpSpPr>
        <p:sp>
          <p:nvSpPr>
            <p:cNvPr id="40" name="타원 39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593" y="3905253"/>
            <a:ext cx="2475548" cy="8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29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46" y="1106027"/>
            <a:ext cx="3681008" cy="51601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42" y="1106027"/>
            <a:ext cx="3242914" cy="540066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778493" y="4465468"/>
            <a:ext cx="2349632" cy="144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19412" y="2424242"/>
            <a:ext cx="2662687" cy="837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953309" y="4820800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버튼에 삭제하기 기능 부여하기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333735" y="2279822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953309" y="2134226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(event) </a:t>
            </a:r>
            <a:r>
              <a:rPr lang="ko-KR" altLang="en-US" b="1" dirty="0" smtClean="0">
                <a:solidFill>
                  <a:srgbClr val="FF0000"/>
                </a:solidFill>
              </a:rPr>
              <a:t>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9813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68" y="1106027"/>
            <a:ext cx="3242914" cy="54006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962" y="1106027"/>
            <a:ext cx="5953125" cy="1362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00" y="2468102"/>
            <a:ext cx="5919787" cy="13570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4962" y="3929905"/>
            <a:ext cx="6391275" cy="1019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300" y="5033967"/>
            <a:ext cx="6205537" cy="10822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38875" y="6087717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“</a:t>
            </a:r>
            <a:r>
              <a:rPr lang="ko-KR" altLang="en-US" b="1" dirty="0" smtClean="0">
                <a:solidFill>
                  <a:srgbClr val="FF0000"/>
                </a:solidFill>
              </a:rPr>
              <a:t>로컬스토리지</a:t>
            </a:r>
            <a:r>
              <a:rPr lang="en-US" altLang="ko-KR" b="1" dirty="0" smtClean="0">
                <a:solidFill>
                  <a:srgbClr val="FF0000"/>
                </a:solidFill>
              </a:rPr>
              <a:t>”</a:t>
            </a:r>
            <a:r>
              <a:rPr lang="ko-KR" altLang="en-US" b="1" dirty="0" smtClean="0">
                <a:solidFill>
                  <a:srgbClr val="FF0000"/>
                </a:solidFill>
              </a:rPr>
              <a:t>에서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필요없는</a:t>
            </a:r>
            <a:r>
              <a:rPr lang="ko-KR" altLang="en-US" b="1" dirty="0" smtClean="0">
                <a:solidFill>
                  <a:srgbClr val="FF0000"/>
                </a:solidFill>
              </a:rPr>
              <a:t> 데이터는 </a:t>
            </a:r>
            <a:r>
              <a:rPr lang="en-US" altLang="ko-KR" b="1" dirty="0" smtClean="0">
                <a:solidFill>
                  <a:srgbClr val="FF0000"/>
                </a:solidFill>
              </a:rPr>
              <a:t>delete</a:t>
            </a:r>
            <a:r>
              <a:rPr lang="ko-KR" altLang="en-US" b="1" dirty="0" smtClean="0">
                <a:solidFill>
                  <a:srgbClr val="FF0000"/>
                </a:solidFill>
              </a:rPr>
              <a:t>로 삭제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37951" y="2316780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64686" y="2149564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(event) </a:t>
            </a:r>
            <a:r>
              <a:rPr lang="ko-KR" altLang="en-US" b="1" dirty="0" smtClean="0">
                <a:solidFill>
                  <a:srgbClr val="FF0000"/>
                </a:solidFill>
              </a:rPr>
              <a:t>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4686" y="6528103"/>
            <a:ext cx="2349632" cy="144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38186" y="1305009"/>
            <a:ext cx="5777514" cy="990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426943" y="3580071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키 값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82643" y="3580071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데이터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57343" y="4473818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키 값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51068" y="581612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아이템을 저장하는 작업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4137008" y="4577522"/>
            <a:ext cx="1181009" cy="189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4780272" y="5605535"/>
            <a:ext cx="533400" cy="510634"/>
            <a:chOff x="219460" y="1635666"/>
            <a:chExt cx="533400" cy="510634"/>
          </a:xfrm>
        </p:grpSpPr>
        <p:sp>
          <p:nvSpPr>
            <p:cNvPr id="28" name="타원 27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6076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28" y="1106027"/>
            <a:ext cx="3242914" cy="54006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10" y="1020555"/>
            <a:ext cx="2719070" cy="568700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79154" y="2021667"/>
            <a:ext cx="1754206" cy="188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8024828" y="1860416"/>
            <a:ext cx="533400" cy="510634"/>
            <a:chOff x="219460" y="1635666"/>
            <a:chExt cx="533400" cy="510634"/>
          </a:xfrm>
        </p:grpSpPr>
        <p:sp>
          <p:nvSpPr>
            <p:cNvPr id="12" name="타원 11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079154" y="5062047"/>
            <a:ext cx="1754206" cy="492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8024828" y="5181506"/>
            <a:ext cx="533400" cy="510634"/>
            <a:chOff x="219460" y="1635666"/>
            <a:chExt cx="533400" cy="510634"/>
          </a:xfrm>
        </p:grpSpPr>
        <p:sp>
          <p:nvSpPr>
            <p:cNvPr id="16" name="타원 15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6079154" y="5554981"/>
            <a:ext cx="1754206" cy="27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79154" y="3164423"/>
            <a:ext cx="1754206" cy="117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79154" y="3282008"/>
            <a:ext cx="1754206" cy="1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079154" y="3778688"/>
            <a:ext cx="1754206" cy="11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7959963" y="2887409"/>
            <a:ext cx="533400" cy="510634"/>
            <a:chOff x="219460" y="1635666"/>
            <a:chExt cx="533400" cy="510634"/>
          </a:xfrm>
        </p:grpSpPr>
        <p:sp>
          <p:nvSpPr>
            <p:cNvPr id="28" name="타원 27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551068" y="1159391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아이템을 저장하는 작업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16801" y="2356827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전제 아이템을 저장할 배열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16801" y="5762791"/>
            <a:ext cx="375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배열안에</a:t>
            </a:r>
            <a:r>
              <a:rPr lang="ko-KR" altLang="en-US" b="1" dirty="0" smtClean="0">
                <a:solidFill>
                  <a:srgbClr val="FF0000"/>
                </a:solidFill>
              </a:rPr>
              <a:t> 넣을 객체 정의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068559" y="3282008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248231" y="4074488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419699" y="3398043"/>
            <a:ext cx="327454" cy="32745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4585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75" y="1020555"/>
            <a:ext cx="2719070" cy="56870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557" y="969774"/>
            <a:ext cx="2594709" cy="567923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229399" y="2148008"/>
            <a:ext cx="1754206" cy="305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29399" y="5745480"/>
            <a:ext cx="1754206" cy="99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6184447" y="2007697"/>
            <a:ext cx="533400" cy="510634"/>
            <a:chOff x="219460" y="1635666"/>
            <a:chExt cx="533400" cy="510634"/>
          </a:xfrm>
        </p:grpSpPr>
        <p:sp>
          <p:nvSpPr>
            <p:cNvPr id="31" name="타원 30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31465" y="5539693"/>
            <a:ext cx="533400" cy="510634"/>
            <a:chOff x="219460" y="1635666"/>
            <a:chExt cx="533400" cy="510634"/>
          </a:xfrm>
        </p:grpSpPr>
        <p:sp>
          <p:nvSpPr>
            <p:cNvPr id="34" name="타원 33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53194"/>
          <a:stretch/>
        </p:blipFill>
        <p:spPr>
          <a:xfrm>
            <a:off x="7134225" y="4116033"/>
            <a:ext cx="4400550" cy="221986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l="77635"/>
          <a:stretch/>
        </p:blipFill>
        <p:spPr>
          <a:xfrm>
            <a:off x="7134225" y="1209431"/>
            <a:ext cx="2638425" cy="278546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805185" y="3540891"/>
            <a:ext cx="4210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새로운 값이 추가될 때마다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로컬스토리값이 업데이트되는 작업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187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72" y="969774"/>
            <a:ext cx="2594709" cy="56792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37" y="1857375"/>
            <a:ext cx="5248275" cy="8001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709500" y="2104608"/>
            <a:ext cx="1754206" cy="381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65080" y="1953088"/>
            <a:ext cx="5050432" cy="704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80" y="2985814"/>
            <a:ext cx="6669210" cy="1316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73901" y="1255418"/>
            <a:ext cx="295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자바스크립트의 객체를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텍스트 형식으로 변환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9173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38" y="969773"/>
            <a:ext cx="2670892" cy="57630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40" y="4139372"/>
            <a:ext cx="2438400" cy="8763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41860" y="4386952"/>
            <a:ext cx="1754206" cy="381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30" y="5376222"/>
            <a:ext cx="7872413" cy="110077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99865" y="4139372"/>
            <a:ext cx="1838998" cy="438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55205" y="3356787"/>
            <a:ext cx="4210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화면에서 값이 사라지면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en-US" altLang="ko-KR" b="1" dirty="0" err="1" smtClean="0">
                <a:solidFill>
                  <a:srgbClr val="FF0000"/>
                </a:solidFill>
              </a:rPr>
              <a:t>todo</a:t>
            </a:r>
            <a:r>
              <a:rPr lang="ko-KR" altLang="en-US" b="1" dirty="0" smtClean="0">
                <a:solidFill>
                  <a:srgbClr val="FF0000"/>
                </a:solidFill>
              </a:rPr>
              <a:t>에서도 값이 업데이트되는 작업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060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676" y="1021064"/>
            <a:ext cx="2524125" cy="57944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38" y="1052467"/>
            <a:ext cx="2670892" cy="576303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072460" y="1949450"/>
            <a:ext cx="1754206" cy="132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72460" y="2689225"/>
            <a:ext cx="2242740" cy="477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416801" y="2820123"/>
            <a:ext cx="533400" cy="510634"/>
            <a:chOff x="219460" y="1635666"/>
            <a:chExt cx="533400" cy="510634"/>
          </a:xfrm>
        </p:grpSpPr>
        <p:sp>
          <p:nvSpPr>
            <p:cNvPr id="16" name="타원 15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889093" y="1727360"/>
            <a:ext cx="533400" cy="510634"/>
            <a:chOff x="219460" y="1635666"/>
            <a:chExt cx="533400" cy="510634"/>
          </a:xfrm>
        </p:grpSpPr>
        <p:sp>
          <p:nvSpPr>
            <p:cNvPr id="19" name="타원 18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072460" y="4629148"/>
            <a:ext cx="2242740" cy="97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121526" y="3369358"/>
            <a:ext cx="295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배열메서드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: filter( 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31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693719" y="2014401"/>
            <a:ext cx="88045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</a:t>
            </a:r>
            <a:r>
              <a:rPr lang="ko-KR" altLang="en-US" sz="3500" b="1"/>
              <a:t>소스작성 시</a:t>
            </a:r>
            <a:r>
              <a:rPr lang="en-US" altLang="ko-KR" sz="3500" b="1"/>
              <a:t>, </a:t>
            </a:r>
            <a:r>
              <a:rPr lang="ko-KR" altLang="en-US" sz="3500" b="1"/>
              <a:t>유의사항</a:t>
            </a:r>
            <a:r>
              <a:rPr lang="en-US" altLang="ko-KR" sz="3500" b="1"/>
              <a:t>(*</a:t>
            </a:r>
            <a:r>
              <a:rPr lang="ko-KR" altLang="en-US" sz="3500" b="1"/>
              <a:t>기본편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3105683" y="2765416"/>
            <a:ext cx="677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대</a:t>
            </a:r>
            <a:r>
              <a:rPr lang="en-US" altLang="ko-KR" sz="1400"/>
              <a:t>.</a:t>
            </a:r>
            <a:r>
              <a:rPr lang="ko-KR" altLang="en-US" sz="1400"/>
              <a:t>소문자를 구별하여 소스 작성 </a:t>
            </a:r>
            <a:r>
              <a:rPr lang="en-US" altLang="ko-KR" sz="1400"/>
              <a:t>ex) sum / Sum / SUM </a:t>
            </a:r>
            <a:r>
              <a:rPr lang="ko-KR" altLang="en-US" sz="1400"/>
              <a:t>모두 다르게 인식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347513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소스코드 작성 시</a:t>
            </a:r>
            <a:r>
              <a:rPr lang="en-US" altLang="ko-KR" sz="1400"/>
              <a:t>, </a:t>
            </a:r>
            <a:r>
              <a:rPr lang="ko-KR" altLang="en-US" sz="1400"/>
              <a:t>누구나 보기 쉽게 들여쓰기 하기</a:t>
            </a:r>
            <a:endParaRPr lang="ko-KR" altLang="en-US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3929610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세미콜론을 통해 문장을 구분하기</a:t>
            </a:r>
            <a:endParaRPr lang="ko-KR" alt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4511707"/>
            <a:ext cx="546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주석을 통해 메모한다</a:t>
            </a:r>
            <a:r>
              <a:rPr lang="en-US" altLang="ko-KR" sz="1400"/>
              <a:t>. (*</a:t>
            </a:r>
            <a:r>
              <a:rPr lang="ko-KR" altLang="en-US" sz="1400"/>
              <a:t>한줄 주석 </a:t>
            </a:r>
            <a:r>
              <a:rPr lang="en-US" altLang="ko-KR" sz="1400"/>
              <a:t>: //  *</a:t>
            </a:r>
            <a:r>
              <a:rPr lang="ko-KR" altLang="en-US" sz="1400"/>
              <a:t>여러줄 주석 </a:t>
            </a:r>
            <a:r>
              <a:rPr lang="en-US" altLang="ko-KR" sz="1400"/>
              <a:t>:  /* */)</a:t>
            </a:r>
            <a:endParaRPr lang="ko-KR" altLang="en-US" sz="1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5093804"/>
            <a:ext cx="6981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⑤ 식별자는 정해진 규칙을 지켜 작성 </a:t>
            </a:r>
            <a:r>
              <a:rPr lang="en-US" altLang="ko-KR" sz="1400"/>
              <a:t>(*</a:t>
            </a:r>
            <a:r>
              <a:rPr lang="ko-KR" altLang="en-US" sz="1400"/>
              <a:t>첫단어 </a:t>
            </a:r>
            <a:r>
              <a:rPr lang="en-US" altLang="ko-KR" sz="1400"/>
              <a:t>: </a:t>
            </a:r>
            <a:r>
              <a:rPr lang="ko-KR" altLang="en-US" sz="1400"/>
              <a:t>문자</a:t>
            </a:r>
            <a:r>
              <a:rPr lang="en-US" altLang="ko-KR" sz="1400"/>
              <a:t>, </a:t>
            </a:r>
            <a:r>
              <a:rPr lang="ko-KR" altLang="en-US" sz="1400"/>
              <a:t>언더바</a:t>
            </a:r>
            <a:r>
              <a:rPr lang="en-US" altLang="ko-KR" sz="1400"/>
              <a:t>, </a:t>
            </a:r>
            <a:r>
              <a:rPr lang="ko-KR" altLang="en-US" sz="1400"/>
              <a:t>달러기호 만 가능</a:t>
            </a:r>
            <a:r>
              <a:rPr lang="en-US" altLang="ko-KR" sz="1400"/>
              <a:t>)</a:t>
            </a:r>
            <a:endParaRPr lang="ko-KR" altLang="en-US" sz="1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3105683" y="5675901"/>
            <a:ext cx="5463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⑥ 예약어는 식별자로 사용불가</a:t>
            </a:r>
            <a:endParaRPr lang="en-US" altLang="ko-KR" sz="1400"/>
          </a:p>
          <a:p>
            <a:r>
              <a:rPr lang="en-US" altLang="ko-KR" sz="1400" b="1"/>
              <a:t>&gt; ex. If, else, case, for, switch, this, true </a:t>
            </a:r>
            <a:r>
              <a:rPr lang="ko-KR" altLang="en-US" sz="1400" b="1"/>
              <a:t>등 불가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329" y="3802510"/>
            <a:ext cx="43148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25284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00200" y="4577522"/>
            <a:ext cx="145732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021064"/>
            <a:ext cx="2524125" cy="5794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613" y="1106027"/>
            <a:ext cx="2466487" cy="562954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77260" y="5453063"/>
            <a:ext cx="1985565" cy="776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90642" y="4692704"/>
            <a:ext cx="295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자바스크립트의 객체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형태로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파싱하는</a:t>
            </a:r>
            <a:r>
              <a:rPr lang="ko-KR" altLang="en-US" b="1" dirty="0" smtClean="0">
                <a:solidFill>
                  <a:srgbClr val="FF0000"/>
                </a:solidFill>
              </a:rPr>
              <a:t> 방법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0753" y="6203273"/>
            <a:ext cx="459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</a:rPr>
              <a:t>로컬스토리지에 있는 데이터를 자동적으로 화면에 출력되게 하는 함수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047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40" y="-3389263"/>
            <a:ext cx="4436019" cy="101248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78" y="-4627748"/>
            <a:ext cx="4533900" cy="113633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7405047" y="5794972"/>
            <a:ext cx="1985565" cy="156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05047" y="4514812"/>
            <a:ext cx="2219013" cy="712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550" y="4871066"/>
            <a:ext cx="2143126" cy="7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540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자바스크립트 </a:t>
            </a:r>
            <a:r>
              <a:rPr lang="ko-KR" altLang="en-US" b="1" dirty="0" smtClean="0"/>
              <a:t>복합 </a:t>
            </a:r>
            <a:r>
              <a:rPr lang="ko-KR" altLang="en-US" b="1" dirty="0" err="1" smtClean="0"/>
              <a:t>자료형</a:t>
            </a:r>
            <a:r>
              <a:rPr lang="ko-KR" altLang="en-US" b="1" dirty="0" smtClean="0"/>
              <a:t> 객체</a:t>
            </a:r>
            <a:r>
              <a:rPr lang="en-US" altLang="ko-KR" b="1" dirty="0" smtClean="0"/>
              <a:t>(Object)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4465607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복합 </a:t>
            </a:r>
            <a:r>
              <a:rPr lang="ko-KR" altLang="en-US" sz="3500" b="1" dirty="0" err="1" smtClean="0"/>
              <a:t>자료형</a:t>
            </a:r>
            <a:r>
              <a:rPr lang="ko-KR" altLang="en-US" sz="3500" b="1" dirty="0" smtClean="0"/>
              <a:t> 객체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9093183" cy="890157"/>
            <a:chOff x="2954595" y="2683723"/>
            <a:chExt cx="9093183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093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온라인 서점에서 판매하는 책 </a:t>
              </a:r>
              <a:r>
                <a:rPr lang="en-US" altLang="ko-KR" sz="1400" dirty="0" smtClean="0"/>
                <a:t>= </a:t>
              </a:r>
              <a:r>
                <a:rPr lang="ko-KR" altLang="en-US" sz="1400" dirty="0" smtClean="0"/>
                <a:t>변수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9001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책</a:t>
              </a:r>
              <a:r>
                <a:rPr lang="en-US" altLang="ko-KR" sz="1400" dirty="0" smtClean="0"/>
                <a:t>(*</a:t>
              </a:r>
              <a:r>
                <a:rPr lang="ko-KR" altLang="en-US" sz="1400" dirty="0" smtClean="0"/>
                <a:t>변수</a:t>
              </a:r>
              <a:r>
                <a:rPr lang="en-US" altLang="ko-KR" sz="1400" dirty="0" smtClean="0"/>
                <a:t>) </a:t>
              </a:r>
              <a:r>
                <a:rPr lang="ko-KR" altLang="en-US" sz="1400" dirty="0" smtClean="0"/>
                <a:t>안에 다양한 정보를 담기 위해 사용하는 </a:t>
              </a:r>
              <a:r>
                <a:rPr lang="ko-KR" altLang="en-US" sz="1400" dirty="0" err="1" smtClean="0"/>
                <a:t>자료형</a:t>
              </a:r>
              <a:r>
                <a:rPr lang="en-US" altLang="ko-KR" sz="1400" dirty="0" smtClean="0"/>
                <a:t>, “</a:t>
              </a:r>
              <a:r>
                <a:rPr lang="ko-KR" altLang="en-US" sz="1400" dirty="0" smtClean="0"/>
                <a:t>객체</a:t>
              </a:r>
              <a:r>
                <a:rPr lang="en-US" altLang="ko-KR" sz="1400" dirty="0" smtClean="0"/>
                <a:t>“=&gt;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저자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/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쪽수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/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가격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/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정보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③ 자바스크립트에서 </a:t>
              </a:r>
              <a:r>
                <a:rPr lang="en-US" altLang="ko-KR" sz="1400" dirty="0" smtClean="0"/>
                <a:t>“</a:t>
              </a:r>
              <a:r>
                <a:rPr lang="ko-KR" altLang="en-US" sz="1400" dirty="0" smtClean="0"/>
                <a:t>객체</a:t>
              </a:r>
              <a:r>
                <a:rPr lang="en-US" altLang="ko-KR" sz="1400" dirty="0" smtClean="0"/>
                <a:t>＂</a:t>
              </a:r>
              <a:r>
                <a:rPr lang="ko-KR" altLang="en-US" sz="1400" dirty="0" smtClean="0"/>
                <a:t>란 자바스크립트에서 인식할 수 있는 모든 대상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638" y="4139725"/>
            <a:ext cx="35147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6700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객체의 </a:t>
            </a:r>
            <a:r>
              <a:rPr lang="ko-KR" altLang="en-US" sz="3500" b="1" dirty="0" err="1" smtClean="0"/>
              <a:t>속성와</a:t>
            </a:r>
            <a:r>
              <a:rPr lang="ko-KR" altLang="en-US" sz="3500" b="1" dirty="0" smtClean="0"/>
              <a:t> 메서드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646855" y="2683723"/>
            <a:ext cx="10898291" cy="598967"/>
            <a:chOff x="2954595" y="2683723"/>
            <a:chExt cx="10898291" cy="5989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10411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객체에서 값을 담고 있는 정보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속성</a:t>
              </a:r>
              <a:r>
                <a:rPr lang="en-US" altLang="ko-KR" sz="1400" dirty="0" smtClean="0"/>
                <a:t>(*Property) =&gt; </a:t>
              </a:r>
              <a:r>
                <a:rPr lang="ko-KR" altLang="en-US" sz="1400" dirty="0" smtClean="0"/>
                <a:t>객체의 속성 값을 가져올 때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객체 이름 뒤 마침표 찍고 속성 이름 입력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2974913"/>
              <a:ext cx="10898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객체가 어떻게 동작할지 선언해 놓은 함수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메서드</a:t>
              </a:r>
              <a:r>
                <a:rPr lang="en-US" altLang="ko-KR" sz="1400" dirty="0" smtClean="0"/>
                <a:t>(*Method) =&gt; </a:t>
              </a:r>
              <a:r>
                <a:rPr lang="ko-KR" altLang="en-US" sz="1400" dirty="0" smtClean="0"/>
                <a:t>속성과 동일하게 객체 이름 뒤 마침표 찍고 메서드 지정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857658" y="3649054"/>
            <a:ext cx="2375731" cy="2375731"/>
            <a:chOff x="1939895" y="3649054"/>
            <a:chExt cx="2375731" cy="2375731"/>
          </a:xfrm>
        </p:grpSpPr>
        <p:sp>
          <p:nvSpPr>
            <p:cNvPr id="3" name="타원 2"/>
            <p:cNvSpPr/>
            <p:nvPr/>
          </p:nvSpPr>
          <p:spPr>
            <a:xfrm>
              <a:off x="1939895" y="3649054"/>
              <a:ext cx="2375731" cy="23757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99923" y="3997325"/>
              <a:ext cx="1455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/>
                <a:t>속성</a:t>
              </a:r>
              <a:endParaRPr lang="en-US" altLang="ko-KR" sz="1400" dirty="0" smtClean="0"/>
            </a:p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</a:rPr>
                <a:t>(Property)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309" y="4868609"/>
              <a:ext cx="1866900" cy="590550"/>
            </a:xfrm>
            <a:prstGeom prst="rect">
              <a:avLst/>
            </a:prstGeom>
          </p:spPr>
        </p:pic>
      </p:grpSp>
      <p:sp>
        <p:nvSpPr>
          <p:cNvPr id="16" name="타원 15"/>
          <p:cNvSpPr/>
          <p:nvPr/>
        </p:nvSpPr>
        <p:spPr>
          <a:xfrm>
            <a:off x="6548461" y="3649054"/>
            <a:ext cx="2375731" cy="23757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7008489" y="3997325"/>
            <a:ext cx="1455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메서드</a:t>
            </a:r>
            <a:endParaRPr lang="en-US" altLang="ko-KR" sz="1400" dirty="0" smtClean="0"/>
          </a:p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(Method)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632" y="4886909"/>
            <a:ext cx="19573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818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객체의 프로토타입과 인스턴스</a:t>
            </a:r>
            <a:endParaRPr lang="ko-KR" altLang="en-US" sz="35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646855" y="2683723"/>
            <a:ext cx="10898291" cy="1321797"/>
            <a:chOff x="646855" y="2683723"/>
            <a:chExt cx="10898291" cy="13217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6" y="2683723"/>
              <a:ext cx="10411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전제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웹 문서에 있는 요소를 자바스크립트에서 사용하려면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일단 객체 형태여야 합니다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5" y="3320979"/>
              <a:ext cx="10898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자주 사용하는 기능을 하나의 객체로 만들어 놓은 것 </a:t>
              </a:r>
              <a:r>
                <a:rPr lang="en-US" altLang="ko-KR" sz="1400" dirty="0" smtClean="0"/>
                <a:t>: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프로토타입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(*Prototype)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이라고 부릅니다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6" y="2944215"/>
              <a:ext cx="10411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ex. </a:t>
              </a:r>
              <a:r>
                <a:rPr lang="ko-KR" altLang="en-US" sz="1400" dirty="0" smtClean="0"/>
                <a:t>웹 문서에 있는 이미지를 자바스크립트에서 다룰 때에는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Images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라는 객체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(*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웹 이미지를 만들기 위한 기본 틀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)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사용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5" y="3697743"/>
              <a:ext cx="10898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③ 이렇게 프로토타입을 사용해 만들어 낸 객체를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인스턴스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(*Instance)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라고 부릅니다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1952" y="4171042"/>
            <a:ext cx="11186522" cy="2558230"/>
            <a:chOff x="754605" y="4171042"/>
            <a:chExt cx="11186522" cy="255823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4" t="6419" r="18191" b="6850"/>
            <a:stretch/>
          </p:blipFill>
          <p:spPr>
            <a:xfrm rot="16200000">
              <a:off x="1468527" y="3457121"/>
              <a:ext cx="2558229" cy="398607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8110" y="4171042"/>
              <a:ext cx="4752975" cy="13906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5608890" y="5743506"/>
              <a:ext cx="6332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객체의 인스턴스를 만드는 방법 </a:t>
              </a:r>
              <a:r>
                <a:rPr lang="en-US" altLang="ko-KR" sz="1400" dirty="0" smtClean="0"/>
                <a:t>: new </a:t>
              </a:r>
              <a:r>
                <a:rPr lang="ko-KR" altLang="en-US" sz="1400" dirty="0" smtClean="0"/>
                <a:t>라는 </a:t>
              </a:r>
              <a:r>
                <a:rPr lang="ko-KR" altLang="en-US" sz="1400" dirty="0" err="1" smtClean="0"/>
                <a:t>예약어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= </a:t>
              </a:r>
              <a:r>
                <a:rPr lang="ko-KR" altLang="en-US" sz="1400" dirty="0" smtClean="0"/>
                <a:t>키워드를 사용합니다</a:t>
              </a:r>
              <a:r>
                <a:rPr lang="en-US" altLang="ko-KR" sz="1400" dirty="0" smtClean="0"/>
                <a:t>!</a:t>
              </a:r>
            </a:p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new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예약어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 뒤에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프로토타입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 객체 이름과 괄호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( )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작성하면 됩니다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6119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사용자 정의 객체 만들기</a:t>
            </a:r>
            <a:r>
              <a:rPr lang="en-US" altLang="ko-KR" sz="3500" b="1" dirty="0" smtClean="0"/>
              <a:t>_</a:t>
            </a:r>
            <a:r>
              <a:rPr lang="ko-KR" altLang="en-US" sz="3500" b="1" dirty="0" err="1" smtClean="0"/>
              <a:t>리터럴</a:t>
            </a:r>
            <a:r>
              <a:rPr lang="ko-KR" altLang="en-US" sz="3500" b="1" dirty="0" smtClean="0"/>
              <a:t> 표기법</a:t>
            </a:r>
            <a:endParaRPr lang="ko-KR" altLang="en-US" sz="35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646855" y="2683723"/>
            <a:ext cx="10898291" cy="2287324"/>
            <a:chOff x="646855" y="2683723"/>
            <a:chExt cx="10898291" cy="22873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6" y="2683723"/>
              <a:ext cx="10411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개발자가 자주 사용하는 객체가 있다면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직접 객체를 만들어 사용할 수 있어야 합니다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5" y="3320979"/>
              <a:ext cx="10898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사용자 정의 객체 만드는 방법 </a:t>
              </a:r>
              <a:r>
                <a:rPr lang="en-US" altLang="ko-KR" sz="1400" dirty="0" smtClean="0"/>
                <a:t>: </a:t>
              </a:r>
              <a:r>
                <a:rPr lang="ko-KR" altLang="en-US" sz="1400" dirty="0" err="1" smtClean="0"/>
                <a:t>리터럴</a:t>
              </a:r>
              <a:r>
                <a:rPr lang="ko-KR" altLang="en-US" sz="1400" dirty="0" smtClean="0"/>
                <a:t> 표기법으로 만들기 </a:t>
              </a:r>
              <a:r>
                <a:rPr lang="en-US" altLang="ko-KR" sz="1400" b="1" dirty="0" smtClean="0"/>
                <a:t>(*</a:t>
              </a:r>
              <a:r>
                <a:rPr lang="ko-KR" altLang="en-US" sz="1400" b="1" dirty="0" err="1" smtClean="0"/>
                <a:t>리터럴</a:t>
              </a:r>
              <a:r>
                <a:rPr lang="ko-KR" altLang="en-US" sz="1400" b="1" dirty="0" smtClean="0"/>
                <a:t> </a:t>
              </a:r>
              <a:r>
                <a:rPr lang="en-US" altLang="ko-KR" sz="1400" b="1" dirty="0" smtClean="0"/>
                <a:t>: </a:t>
              </a:r>
              <a:r>
                <a:rPr lang="ko-KR" altLang="en-US" sz="1400" b="1" dirty="0" smtClean="0"/>
                <a:t>프로그래밍에서 자료를 표기하는 방식</a:t>
              </a:r>
              <a:r>
                <a:rPr lang="en-US" altLang="ko-KR" sz="1400" b="1" dirty="0" smtClean="0"/>
                <a:t>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6" y="2944215"/>
              <a:ext cx="10411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ex. </a:t>
              </a:r>
              <a:r>
                <a:rPr lang="ko-KR" altLang="en-US" sz="1400" dirty="0" smtClean="0"/>
                <a:t>도서 관리 프로그램을 작성한다면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도서 정보를 저장하는 객체 필요</a:t>
              </a:r>
              <a:r>
                <a:rPr lang="en-US" altLang="ko-KR" sz="1400" dirty="0" smtClean="0"/>
                <a:t>! =&gt;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사용자 정의 객체 필요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!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5" y="3565775"/>
              <a:ext cx="10898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리터럴을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 사용해서 표기한다는 것은 변수를 선언하면서 동시에 값을 지정해 주는 표기 방식 의미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5" y="3880100"/>
              <a:ext cx="10898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객체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리터럴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 표기법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객체를 선언하면서 동시에 값을 지정해 주는 것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(*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객체를 정의할 때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중괄호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{ }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안에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속성이름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값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‘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을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하나의 쌍으로 지정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5" y="4447827"/>
              <a:ext cx="10898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③ 만약 기존 객체에서 새로운 속성을 추가하고 싶다면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객체명</a:t>
              </a:r>
              <a:r>
                <a:rPr lang="ko-KR" altLang="en-US" sz="1400" dirty="0" smtClean="0"/>
                <a:t> 뒤에 마침표를 찍고</a:t>
              </a:r>
              <a:endParaRPr lang="en-US" altLang="ko-KR" sz="1400" dirty="0" smtClean="0"/>
            </a:p>
            <a:p>
              <a:r>
                <a:rPr lang="ko-KR" altLang="en-US" sz="1400" b="1" dirty="0" err="1" smtClean="0">
                  <a:solidFill>
                    <a:srgbClr val="FF0000"/>
                  </a:solidFill>
                </a:rPr>
                <a:t>속성명을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 추가한 다음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원하는 값을 넣으면 됩니다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725" y="4260301"/>
            <a:ext cx="2559051" cy="2524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5134202"/>
            <a:ext cx="2739256" cy="16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563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사용자 정의 객체 만들기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873919" y="2861559"/>
            <a:ext cx="10444163" cy="3720216"/>
            <a:chOff x="690562" y="2861559"/>
            <a:chExt cx="10444163" cy="372021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562" y="2861559"/>
              <a:ext cx="4367213" cy="149138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2861559"/>
              <a:ext cx="2181225" cy="171415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562" y="4642775"/>
              <a:ext cx="7204794" cy="1939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8092263" y="5965018"/>
              <a:ext cx="3042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this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는 함수를 포함하는 현재 객체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,</a:t>
              </a:r>
            </a:p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즉 </a:t>
              </a:r>
              <a:r>
                <a:rPr lang="en-US" altLang="ko-KR" sz="1400" b="1" dirty="0" err="1" smtClean="0">
                  <a:solidFill>
                    <a:srgbClr val="FF0000"/>
                  </a:solidFill>
                </a:rPr>
                <a:t>toyrobot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을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가르킵니다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35864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사용자 정의 객체 만들기</a:t>
            </a:r>
            <a:r>
              <a:rPr lang="en-US" altLang="ko-KR" sz="3500" b="1" dirty="0" smtClean="0"/>
              <a:t>_</a:t>
            </a:r>
            <a:r>
              <a:rPr lang="ko-KR" altLang="en-US" sz="3500" b="1" dirty="0" err="1" smtClean="0"/>
              <a:t>생성자</a:t>
            </a:r>
            <a:r>
              <a:rPr lang="ko-KR" altLang="en-US" sz="3500" b="1" dirty="0" smtClean="0"/>
              <a:t> 함수 사용</a:t>
            </a:r>
            <a:endParaRPr lang="ko-KR" altLang="en-US" sz="35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1833140" y="2683723"/>
            <a:ext cx="8525721" cy="964856"/>
            <a:chOff x="646855" y="2683723"/>
            <a:chExt cx="8525721" cy="9648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6" y="2683723"/>
              <a:ext cx="4658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 smtClean="0"/>
                <a:t>생성자</a:t>
              </a:r>
              <a:r>
                <a:rPr lang="ko-KR" altLang="en-US" sz="1400" dirty="0" smtClean="0"/>
                <a:t> 함수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객체를 만들어내는 함수 의미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6" y="3036007"/>
              <a:ext cx="85257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ko-KR" altLang="en-US" sz="1400" dirty="0" err="1" smtClean="0"/>
                <a:t>생성자</a:t>
              </a:r>
              <a:r>
                <a:rPr lang="ko-KR" altLang="en-US" sz="1400" dirty="0" smtClean="0"/>
                <a:t> 함수 안에 객체의 속성과 메서드를 정의할 때에는 </a:t>
              </a:r>
              <a:r>
                <a:rPr lang="en-US" altLang="ko-KR" sz="1400" dirty="0" smtClean="0"/>
                <a:t>this </a:t>
              </a:r>
              <a:r>
                <a:rPr lang="ko-KR" altLang="en-US" sz="1400" dirty="0" err="1" smtClean="0"/>
                <a:t>객체다음에</a:t>
              </a:r>
              <a:r>
                <a:rPr lang="ko-KR" altLang="en-US" sz="1400" dirty="0" smtClean="0"/>
                <a:t> 마침표와 </a:t>
              </a:r>
              <a:r>
                <a:rPr lang="ko-KR" altLang="en-US" sz="1400" dirty="0" err="1" smtClean="0"/>
                <a:t>속성이름</a:t>
              </a:r>
              <a:r>
                <a:rPr lang="ko-KR" altLang="en-US" sz="1400" dirty="0" smtClean="0"/>
                <a:t> 입력</a:t>
              </a:r>
              <a:r>
                <a:rPr lang="en-US" altLang="ko-KR" sz="1400" dirty="0" smtClean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646855" y="3340802"/>
              <a:ext cx="5963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여기에서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this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가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가르키는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 것은 선언하고 있는 객체 자체를 의미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997965"/>
            <a:ext cx="4686300" cy="1828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1" y="5972108"/>
            <a:ext cx="7562850" cy="809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313" y="3652451"/>
            <a:ext cx="4738687" cy="28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326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자바스크립트 </a:t>
            </a:r>
            <a:r>
              <a:rPr lang="ko-KR" altLang="en-US" b="1" dirty="0" smtClean="0"/>
              <a:t>문서객체모델</a:t>
            </a:r>
            <a:r>
              <a:rPr lang="en-US" altLang="ko-KR" b="1" dirty="0" smtClean="0"/>
              <a:t>(DOM)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159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‘</a:t>
            </a:r>
            <a:r>
              <a:rPr lang="ko-KR" altLang="en-US" sz="3500" b="1"/>
              <a:t>변수</a:t>
            </a:r>
            <a:r>
              <a:rPr lang="en-US" altLang="ko-KR" sz="3500" b="1"/>
              <a:t>’ </a:t>
            </a:r>
            <a:r>
              <a:rPr lang="ko-KR" altLang="en-US" sz="3500" b="1"/>
              <a:t>에 대하여</a:t>
            </a:r>
            <a:r>
              <a:rPr lang="en-US" altLang="ko-KR" sz="3500" b="1"/>
              <a:t>!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475345" y="2765416"/>
            <a:ext cx="694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변수</a:t>
            </a:r>
            <a:r>
              <a:rPr lang="en-US" altLang="ko-KR" sz="1400"/>
              <a:t>(Variables)</a:t>
            </a:r>
            <a:r>
              <a:rPr lang="ko-KR" altLang="en-US" sz="1400"/>
              <a:t> </a:t>
            </a:r>
            <a:r>
              <a:rPr lang="en-US" altLang="ko-KR" sz="1400"/>
              <a:t>: </a:t>
            </a:r>
            <a:r>
              <a:rPr lang="ko-KR" altLang="en-US" sz="1400"/>
              <a:t>아직 정해지지 않은 임의의 값 혹은 수식에 따라 변할 수 있는 값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475344" y="3064356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JavaScript</a:t>
            </a:r>
            <a:r>
              <a:rPr lang="ko-KR" altLang="en-US" sz="1400"/>
              <a:t>에서 변수를 선언하는 방식</a:t>
            </a:r>
            <a:r>
              <a:rPr lang="en-US" altLang="ko-KR" sz="1400"/>
              <a:t>, 2</a:t>
            </a:r>
            <a:r>
              <a:rPr lang="ko-KR" altLang="en-US" sz="1400"/>
              <a:t>가지 </a:t>
            </a:r>
            <a:r>
              <a:rPr lang="en-US" altLang="ko-KR" sz="1400"/>
              <a:t>=&gt; </a:t>
            </a:r>
            <a:r>
              <a:rPr lang="ko-KR" altLang="en-US" sz="1400" b="1">
                <a:solidFill>
                  <a:srgbClr val="FF0000"/>
                </a:solidFill>
              </a:rPr>
              <a:t>암시적 선언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명시적 선언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73DA5-9B65-42C2-B915-ECBE1DCEBC84}"/>
              </a:ext>
            </a:extLst>
          </p:cNvPr>
          <p:cNvSpPr txBox="1"/>
          <p:nvPr/>
        </p:nvSpPr>
        <p:spPr>
          <a:xfrm>
            <a:off x="1073726" y="4910061"/>
            <a:ext cx="32096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 err="1"/>
              <a:t>num</a:t>
            </a:r>
            <a:r>
              <a:rPr lang="en-US" altLang="ko-KR" sz="5000" b="1" dirty="0"/>
              <a:t> = 3;</a:t>
            </a:r>
            <a:endParaRPr lang="ko-KR" altLang="en-US" sz="5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906DD-5119-47FE-AC68-EA0777D96195}"/>
              </a:ext>
            </a:extLst>
          </p:cNvPr>
          <p:cNvSpPr txBox="1"/>
          <p:nvPr/>
        </p:nvSpPr>
        <p:spPr>
          <a:xfrm>
            <a:off x="2475344" y="3363296"/>
            <a:ext cx="688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암시적 선언 </a:t>
            </a:r>
            <a:r>
              <a:rPr lang="en-US" altLang="ko-KR" sz="1400"/>
              <a:t>: JavaScript</a:t>
            </a:r>
            <a:r>
              <a:rPr lang="ko-KR" altLang="en-US" sz="1400"/>
              <a:t>에서 제공하고 있는 변수 선언 키워드 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var let const)</a:t>
            </a:r>
            <a:r>
              <a:rPr lang="ko-KR" altLang="en-US" sz="1400"/>
              <a:t>를 사용하지 않고 변수를 선언하는 방식</a:t>
            </a:r>
            <a:r>
              <a:rPr lang="en-US" altLang="ko-KR" sz="1400"/>
              <a:t>! =&gt; </a:t>
            </a:r>
            <a:r>
              <a:rPr lang="en-US" altLang="ko-KR" sz="1400" b="1">
                <a:solidFill>
                  <a:srgbClr val="FF0000"/>
                </a:solidFill>
              </a:rPr>
              <a:t>JavaScript</a:t>
            </a:r>
            <a:r>
              <a:rPr lang="ko-KR" altLang="en-US" sz="1400" b="1">
                <a:solidFill>
                  <a:srgbClr val="FF0000"/>
                </a:solidFill>
              </a:rPr>
              <a:t>에서 권장하지 않는 방식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15456-8BD9-4A1C-9448-7B4EA6A1EB1E}"/>
              </a:ext>
            </a:extLst>
          </p:cNvPr>
          <p:cNvSpPr txBox="1"/>
          <p:nvPr/>
        </p:nvSpPr>
        <p:spPr>
          <a:xfrm>
            <a:off x="2475344" y="3877680"/>
            <a:ext cx="688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명시적 선언 </a:t>
            </a:r>
            <a:r>
              <a:rPr lang="en-US" altLang="ko-KR" sz="1400"/>
              <a:t>: JavaScript</a:t>
            </a:r>
            <a:r>
              <a:rPr lang="ko-KR" altLang="en-US" sz="1400"/>
              <a:t>에서 제공하고 있는 변수 선언 키워드 </a:t>
            </a:r>
            <a:r>
              <a:rPr lang="en-US" altLang="ko-KR" sz="1400" b="1">
                <a:solidFill>
                  <a:srgbClr val="FF0000"/>
                </a:solidFill>
              </a:rPr>
              <a:t>(</a:t>
            </a:r>
            <a:r>
              <a:rPr lang="ko-KR" altLang="en-US" sz="1400" b="1">
                <a:solidFill>
                  <a:srgbClr val="FF0000"/>
                </a:solidFill>
              </a:rPr>
              <a:t>*</a:t>
            </a:r>
            <a:r>
              <a:rPr lang="en-US" altLang="ko-KR" sz="1400" b="1">
                <a:solidFill>
                  <a:srgbClr val="FF0000"/>
                </a:solidFill>
              </a:rPr>
              <a:t>var let const)</a:t>
            </a:r>
            <a:r>
              <a:rPr lang="ko-KR" altLang="en-US" sz="1400"/>
              <a:t>를 사용하여 변수를 선언하는 방식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6728EF-5201-4662-A051-AB875752EBD5}"/>
              </a:ext>
            </a:extLst>
          </p:cNvPr>
          <p:cNvGrpSpPr/>
          <p:nvPr/>
        </p:nvGrpSpPr>
        <p:grpSpPr>
          <a:xfrm>
            <a:off x="5569159" y="4435457"/>
            <a:ext cx="5944569" cy="1791175"/>
            <a:chOff x="449262" y="1435100"/>
            <a:chExt cx="11527719" cy="347345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E7234B5-E6B3-4DDD-B89F-317550B2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262" y="1435100"/>
              <a:ext cx="4519029" cy="34734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88771A7-4DE0-447E-A5E8-90161D85C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0071" y="2355453"/>
              <a:ext cx="6616910" cy="163274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FE5BA1-DFCF-4DA9-B767-D20A6F4DA4E5}"/>
              </a:ext>
            </a:extLst>
          </p:cNvPr>
          <p:cNvSpPr txBox="1"/>
          <p:nvPr/>
        </p:nvSpPr>
        <p:spPr>
          <a:xfrm>
            <a:off x="1671778" y="6223812"/>
            <a:ext cx="2013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FF0000"/>
                </a:solidFill>
              </a:rPr>
              <a:t>&lt;</a:t>
            </a:r>
            <a:r>
              <a:rPr lang="ko-KR" altLang="en-US" sz="1400" b="1">
                <a:solidFill>
                  <a:srgbClr val="FF0000"/>
                </a:solidFill>
              </a:rPr>
              <a:t>암시적 선언</a:t>
            </a:r>
            <a:r>
              <a:rPr lang="en-US" altLang="ko-KR" sz="1400" b="1">
                <a:solidFill>
                  <a:srgbClr val="FF0000"/>
                </a:solidFill>
              </a:rPr>
              <a:t>&gt;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F811FB-4E46-42AA-BB69-D2CFFA10EA3F}"/>
              </a:ext>
            </a:extLst>
          </p:cNvPr>
          <p:cNvSpPr txBox="1"/>
          <p:nvPr/>
        </p:nvSpPr>
        <p:spPr>
          <a:xfrm>
            <a:off x="7684650" y="6223812"/>
            <a:ext cx="2013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rgbClr val="FF0000"/>
                </a:solidFill>
              </a:rPr>
              <a:t>&lt;</a:t>
            </a:r>
            <a:r>
              <a:rPr lang="ko-KR" altLang="en-US" sz="1400" b="1">
                <a:solidFill>
                  <a:srgbClr val="FF0000"/>
                </a:solidFill>
              </a:rPr>
              <a:t>명시적 선언</a:t>
            </a:r>
            <a:r>
              <a:rPr lang="en-US" altLang="ko-KR" sz="1400" b="1">
                <a:solidFill>
                  <a:srgbClr val="FF0000"/>
                </a:solidFill>
              </a:rPr>
              <a:t>&gt;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126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문서 객체 모델</a:t>
            </a:r>
            <a:r>
              <a:rPr lang="en-US" altLang="ko-KR" sz="3500" b="1" dirty="0" smtClean="0"/>
              <a:t>(*DOM) </a:t>
            </a:r>
            <a:r>
              <a:rPr lang="ko-KR" altLang="en-US" sz="3500" b="1" dirty="0" smtClean="0"/>
              <a:t>이란</a:t>
            </a:r>
            <a:r>
              <a:rPr lang="en-US" altLang="ko-KR" sz="3500" b="1" dirty="0" smtClean="0"/>
              <a:t>?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3" y="2683723"/>
            <a:ext cx="9093182" cy="598967"/>
            <a:chOff x="2954596" y="2683723"/>
            <a:chExt cx="9093182" cy="5989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093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웹 문서의 모든 요소를 자바스크립트를 이용하여 조작할 수 있도록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객체를 사용해 문서를 해석하는 방법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1543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문서의 모든 요소</a:t>
              </a:r>
              <a:r>
                <a:rPr lang="en-US" altLang="ko-KR" sz="1400" dirty="0" smtClean="0"/>
                <a:t>(*</a:t>
              </a:r>
              <a:r>
                <a:rPr lang="ko-KR" altLang="en-US" sz="1400" dirty="0" smtClean="0"/>
                <a:t>텍스트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이미지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테이블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표 등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는 모두 객체라고 할 수 있습니다</a:t>
              </a:r>
              <a:r>
                <a:rPr lang="en-US" altLang="ko-KR" sz="1400" dirty="0" smtClean="0"/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8" y="3384564"/>
            <a:ext cx="11360725" cy="2787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837107" y="6018311"/>
            <a:ext cx="451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-&gt; 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활용해서 상세 설명이 가려지도록 한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296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문서 객체 모델</a:t>
            </a:r>
            <a:r>
              <a:rPr lang="en-US" altLang="ko-KR" sz="3500" b="1" dirty="0" smtClean="0"/>
              <a:t>(*DOM) </a:t>
            </a:r>
            <a:r>
              <a:rPr lang="ko-KR" altLang="en-US" sz="3500" b="1" dirty="0" smtClean="0"/>
              <a:t>이란</a:t>
            </a:r>
            <a:r>
              <a:rPr lang="en-US" altLang="ko-KR" sz="3500" b="1" dirty="0" smtClean="0"/>
              <a:t>?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3" y="2683723"/>
            <a:ext cx="9093182" cy="598967"/>
            <a:chOff x="2954596" y="2683723"/>
            <a:chExt cx="9093182" cy="5989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093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웹 문서의 모든 요소를 자바스크립트를 이용하여 조작할 수 있도록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객체를 사용해 문서를 해석하는 방법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1543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문서의 모든 요소</a:t>
              </a:r>
              <a:r>
                <a:rPr lang="en-US" altLang="ko-KR" sz="1400" dirty="0" smtClean="0"/>
                <a:t>(*</a:t>
              </a:r>
              <a:r>
                <a:rPr lang="ko-KR" altLang="en-US" sz="1400" dirty="0" smtClean="0"/>
                <a:t>텍스트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이미지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테이블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표 등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는 모두 객체라고 할 수 있습니다</a:t>
              </a:r>
              <a:r>
                <a:rPr lang="en-US" altLang="ko-KR" sz="1400" dirty="0" smtClean="0"/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837107" y="6018311"/>
            <a:ext cx="451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-&gt; DOM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활용해서 상세 설명이 가려지도록 한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313" y="3282690"/>
            <a:ext cx="7840544" cy="62215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265267" y="4046484"/>
            <a:ext cx="5661467" cy="1830192"/>
            <a:chOff x="3426871" y="4046484"/>
            <a:chExt cx="5661467" cy="183019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6871" y="4050444"/>
              <a:ext cx="2070450" cy="182227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5263" y="4046484"/>
              <a:ext cx="3343075" cy="1830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7090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DOM </a:t>
            </a:r>
            <a:r>
              <a:rPr lang="ko-KR" altLang="en-US" sz="3500" b="1" dirty="0" smtClean="0"/>
              <a:t>트리 구조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3" y="2683723"/>
            <a:ext cx="9093182" cy="598967"/>
            <a:chOff x="2954596" y="2683723"/>
            <a:chExt cx="9093182" cy="5989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093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DOM </a:t>
              </a:r>
              <a:r>
                <a:rPr lang="ko-KR" altLang="en-US" sz="1400" dirty="0" smtClean="0"/>
                <a:t>구조는 나무처럼 생겼다고 해서</a:t>
              </a:r>
              <a:r>
                <a:rPr lang="en-US" altLang="ko-KR" sz="1400" dirty="0"/>
                <a:t> </a:t>
              </a:r>
              <a:r>
                <a:rPr lang="en-US" altLang="ko-KR" sz="1400" dirty="0" smtClean="0"/>
                <a:t>DOM </a:t>
              </a:r>
              <a:r>
                <a:rPr lang="ko-KR" altLang="en-US" sz="1400" dirty="0" smtClean="0"/>
                <a:t>트리 구조라고 부릅니다</a:t>
              </a:r>
              <a:r>
                <a:rPr lang="en-US" altLang="ko-KR" sz="1400" dirty="0" smtClean="0"/>
                <a:t>. =&gt; </a:t>
              </a:r>
              <a:r>
                <a:rPr lang="ko-KR" altLang="en-US" sz="1400" dirty="0" smtClean="0"/>
                <a:t>부모와 자식 요소로 구분</a:t>
              </a:r>
              <a:r>
                <a:rPr lang="en-US" altLang="ko-KR" sz="1400" dirty="0" smtClean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1543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en-US" altLang="ko-KR" sz="1400" dirty="0" smtClean="0"/>
                <a:t>DOM </a:t>
              </a:r>
              <a:r>
                <a:rPr lang="ko-KR" altLang="en-US" sz="1400" dirty="0" smtClean="0"/>
                <a:t>트리 구조는 가지와 노드로 표현합니다</a:t>
              </a:r>
              <a:r>
                <a:rPr lang="en-US" altLang="ko-KR" sz="1400" dirty="0" smtClean="0"/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37" y="3522873"/>
            <a:ext cx="5461855" cy="29729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4758574" y="4735347"/>
            <a:ext cx="747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노드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7043145" y="4248197"/>
            <a:ext cx="747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가지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r="30120"/>
          <a:stretch/>
        </p:blipFill>
        <p:spPr>
          <a:xfrm rot="16200000">
            <a:off x="939018" y="3427132"/>
            <a:ext cx="1314345" cy="27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922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DOM </a:t>
            </a:r>
            <a:r>
              <a:rPr lang="ko-KR" altLang="en-US" sz="3500" b="1" dirty="0" smtClean="0"/>
              <a:t>요소에 접근하는 방법</a:t>
            </a:r>
            <a:r>
              <a:rPr lang="en-US" altLang="ko-KR" sz="3500" b="1" dirty="0" smtClean="0"/>
              <a:t>_</a:t>
            </a:r>
            <a:r>
              <a:rPr lang="en-US" altLang="ko-KR" sz="3500" b="1" dirty="0" err="1" smtClean="0">
                <a:solidFill>
                  <a:srgbClr val="FF0000"/>
                </a:solidFill>
              </a:rPr>
              <a:t>getElementById</a:t>
            </a:r>
            <a:r>
              <a:rPr lang="en-US" altLang="ko-KR" sz="3500" b="1" dirty="0" smtClean="0">
                <a:solidFill>
                  <a:srgbClr val="FF0000"/>
                </a:solidFill>
              </a:rPr>
              <a:t>( )</a:t>
            </a:r>
            <a:endParaRPr lang="ko-KR" altLang="en-US" sz="35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97313" y="2683723"/>
            <a:ext cx="9093182" cy="598967"/>
            <a:chOff x="2954596" y="2683723"/>
            <a:chExt cx="9093182" cy="5989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093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id</a:t>
              </a:r>
              <a:r>
                <a:rPr lang="ko-KR" altLang="en-US" sz="1400" dirty="0" smtClean="0"/>
                <a:t>속성을 사용해서 이용하는 방법 </a:t>
              </a:r>
              <a:r>
                <a:rPr lang="en-US" altLang="ko-KR" sz="1400" dirty="0" smtClean="0"/>
                <a:t>: </a:t>
              </a:r>
              <a:r>
                <a:rPr lang="en-US" altLang="ko-KR" sz="1400" dirty="0" err="1" smtClean="0"/>
                <a:t>getElementById</a:t>
              </a:r>
              <a:r>
                <a:rPr lang="en-US" altLang="ko-KR" sz="1400" dirty="0" smtClean="0"/>
                <a:t>( 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1543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유의사항 </a:t>
              </a:r>
              <a:r>
                <a:rPr lang="en-US" altLang="ko-KR" sz="1400" dirty="0" smtClean="0"/>
                <a:t>: </a:t>
              </a:r>
              <a:r>
                <a:rPr lang="en-US" altLang="ko-KR" sz="1400" dirty="0" err="1"/>
                <a:t>getElementById</a:t>
              </a:r>
              <a:r>
                <a:rPr lang="en-US" altLang="ko-KR" sz="1400" dirty="0" smtClean="0"/>
                <a:t>(“heading”); 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00427" y="3282690"/>
            <a:ext cx="11791146" cy="3134356"/>
            <a:chOff x="190058" y="3282690"/>
            <a:chExt cx="11791146" cy="31343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058" y="4168312"/>
              <a:ext cx="11712870" cy="224873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50751"/>
            <a:stretch/>
          </p:blipFill>
          <p:spPr>
            <a:xfrm>
              <a:off x="8745941" y="3282690"/>
              <a:ext cx="3235263" cy="172692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b="49204"/>
            <a:stretch/>
          </p:blipFill>
          <p:spPr>
            <a:xfrm>
              <a:off x="5492208" y="3282690"/>
              <a:ext cx="3121953" cy="1718799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76" y="3440747"/>
            <a:ext cx="4602465" cy="56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941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DOM </a:t>
            </a:r>
            <a:r>
              <a:rPr lang="ko-KR" altLang="en-US" sz="3500" b="1" dirty="0" smtClean="0"/>
              <a:t>요소에 접근하는 방법</a:t>
            </a:r>
            <a:r>
              <a:rPr lang="en-US" altLang="ko-KR" sz="3500" b="1" dirty="0" smtClean="0"/>
              <a:t>_</a:t>
            </a:r>
            <a:r>
              <a:rPr lang="en-US" altLang="ko-KR" sz="3200" b="1" dirty="0" err="1" smtClean="0"/>
              <a:t>getElementsByClassName</a:t>
            </a:r>
            <a:r>
              <a:rPr lang="en-US" altLang="ko-KR" sz="3200" b="1" dirty="0" smtClean="0"/>
              <a:t> ( 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3" y="2683723"/>
            <a:ext cx="9093182" cy="598967"/>
            <a:chOff x="2954596" y="2683723"/>
            <a:chExt cx="9093182" cy="5989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093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class</a:t>
              </a:r>
              <a:r>
                <a:rPr lang="ko-KR" altLang="en-US" sz="1400" dirty="0" smtClean="0"/>
                <a:t>속성을 사용해서 이용하는 방법 </a:t>
              </a:r>
              <a:r>
                <a:rPr lang="en-US" altLang="ko-KR" sz="1400" dirty="0" smtClean="0"/>
                <a:t>: </a:t>
              </a:r>
              <a:r>
                <a:rPr lang="en-US" altLang="ko-KR" sz="1400" dirty="0" err="1" smtClean="0"/>
                <a:t>getElementsByClassName</a:t>
              </a:r>
              <a:r>
                <a:rPr lang="en-US" altLang="ko-KR" sz="1400" dirty="0" smtClean="0"/>
                <a:t>( 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1543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유의사항 </a:t>
              </a:r>
              <a:r>
                <a:rPr lang="en-US" altLang="ko-KR" sz="1400" dirty="0" smtClean="0"/>
                <a:t>: </a:t>
              </a:r>
              <a:r>
                <a:rPr lang="en-US" altLang="ko-KR" sz="1400" dirty="0" err="1"/>
                <a:t>getElement</a:t>
              </a:r>
              <a:r>
                <a:rPr lang="en-US" altLang="ko-KR" sz="1400" b="1" dirty="0" err="1">
                  <a:solidFill>
                    <a:srgbClr val="FF0000"/>
                  </a:solidFill>
                </a:rPr>
                <a:t>s</a:t>
              </a:r>
              <a:r>
                <a:rPr lang="en-US" altLang="ko-KR" sz="1400" dirty="0" err="1"/>
                <a:t>ByClassName</a:t>
              </a:r>
              <a:r>
                <a:rPr lang="en-US" altLang="ko-KR" sz="1400" dirty="0"/>
                <a:t>( 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00427" y="3282690"/>
            <a:ext cx="11791146" cy="3134356"/>
            <a:chOff x="190058" y="3282690"/>
            <a:chExt cx="11791146" cy="31343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058" y="4168312"/>
              <a:ext cx="11712870" cy="224873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50751"/>
            <a:stretch/>
          </p:blipFill>
          <p:spPr>
            <a:xfrm>
              <a:off x="8745941" y="3282690"/>
              <a:ext cx="3235263" cy="172692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b="49204"/>
            <a:stretch/>
          </p:blipFill>
          <p:spPr>
            <a:xfrm>
              <a:off x="5492208" y="3282690"/>
              <a:ext cx="3121953" cy="1718799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27" y="3472926"/>
            <a:ext cx="5712329" cy="55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751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DOM </a:t>
            </a:r>
            <a:r>
              <a:rPr lang="ko-KR" altLang="en-US" sz="3500" b="1" dirty="0" smtClean="0"/>
              <a:t>요소에 접근하는 방법</a:t>
            </a:r>
            <a:r>
              <a:rPr lang="en-US" altLang="ko-KR" sz="3500" b="1" dirty="0" smtClean="0"/>
              <a:t>_</a:t>
            </a:r>
            <a:r>
              <a:rPr lang="en-US" altLang="ko-KR" sz="3200" b="1" dirty="0" err="1" smtClean="0"/>
              <a:t>getElementsByTagName</a:t>
            </a:r>
            <a:r>
              <a:rPr lang="en-US" altLang="ko-KR" sz="3200" b="1" dirty="0" smtClean="0"/>
              <a:t> ( 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3" y="2683723"/>
            <a:ext cx="9093182" cy="598967"/>
            <a:chOff x="2954596" y="2683723"/>
            <a:chExt cx="9093182" cy="5989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093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태그 이름으로 이용하는 방법 </a:t>
              </a:r>
              <a:r>
                <a:rPr lang="en-US" altLang="ko-KR" sz="1400" dirty="0" smtClean="0"/>
                <a:t>: </a:t>
              </a:r>
              <a:r>
                <a:rPr lang="en-US" altLang="ko-KR" sz="1400" dirty="0" err="1" smtClean="0"/>
                <a:t>getElementsByTagName</a:t>
              </a:r>
              <a:r>
                <a:rPr lang="en-US" altLang="ko-KR" sz="1400" dirty="0" smtClean="0"/>
                <a:t>( 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1543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유의사항 </a:t>
              </a:r>
              <a:r>
                <a:rPr lang="en-US" altLang="ko-KR" sz="1400" dirty="0" smtClean="0"/>
                <a:t>: </a:t>
              </a:r>
              <a:r>
                <a:rPr lang="en-US" altLang="ko-KR" sz="1400" dirty="0" err="1"/>
                <a:t>getElement</a:t>
              </a:r>
              <a:r>
                <a:rPr lang="en-US" altLang="ko-KR" sz="1400" b="1" dirty="0" err="1">
                  <a:solidFill>
                    <a:srgbClr val="FF0000"/>
                  </a:solidFill>
                </a:rPr>
                <a:t>s</a:t>
              </a:r>
              <a:r>
                <a:rPr lang="en-US" altLang="ko-KR" sz="1400" dirty="0" err="1"/>
                <a:t>ByTagName</a:t>
              </a:r>
              <a:r>
                <a:rPr lang="en-US" altLang="ko-KR" sz="1400" dirty="0"/>
                <a:t>( 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00427" y="3282690"/>
            <a:ext cx="11791146" cy="3134356"/>
            <a:chOff x="190058" y="3282690"/>
            <a:chExt cx="11791146" cy="31343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058" y="4168312"/>
              <a:ext cx="11712870" cy="224873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50751"/>
            <a:stretch/>
          </p:blipFill>
          <p:spPr>
            <a:xfrm>
              <a:off x="8745941" y="3282690"/>
              <a:ext cx="3235263" cy="172692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b="49204"/>
            <a:stretch/>
          </p:blipFill>
          <p:spPr>
            <a:xfrm>
              <a:off x="5492208" y="3282690"/>
              <a:ext cx="3121953" cy="1718799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97" y="3439704"/>
            <a:ext cx="4989810" cy="5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0545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DOM </a:t>
            </a:r>
            <a:r>
              <a:rPr lang="ko-KR" altLang="en-US" sz="3500" b="1" dirty="0" smtClean="0"/>
              <a:t>요소에 접근하는 방법</a:t>
            </a:r>
            <a:r>
              <a:rPr lang="en-US" altLang="ko-KR" sz="3500" b="1" dirty="0" smtClean="0"/>
              <a:t>_</a:t>
            </a:r>
            <a:r>
              <a:rPr lang="en-US" altLang="ko-KR" sz="3200" b="1" dirty="0" err="1" smtClean="0"/>
              <a:t>querySelector</a:t>
            </a:r>
            <a:r>
              <a:rPr lang="en-US" altLang="ko-KR" sz="3200" b="1" dirty="0" smtClean="0"/>
              <a:t> / All ( 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3" y="2683723"/>
            <a:ext cx="9093182" cy="598967"/>
            <a:chOff x="2954596" y="2683723"/>
            <a:chExt cx="9093182" cy="5989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093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태그 이름으로 이용하는 방법 </a:t>
              </a:r>
              <a:r>
                <a:rPr lang="en-US" altLang="ko-KR" sz="1400" dirty="0" smtClean="0"/>
                <a:t>: </a:t>
              </a:r>
              <a:r>
                <a:rPr lang="en-US" altLang="ko-KR" sz="1400" dirty="0" err="1" smtClean="0"/>
                <a:t>querySelector</a:t>
              </a:r>
              <a:r>
                <a:rPr lang="en-US" altLang="ko-KR" sz="1400" dirty="0"/>
                <a:t>( ) / </a:t>
              </a:r>
              <a:r>
                <a:rPr lang="en-US" altLang="ko-KR" sz="1400" dirty="0" err="1" smtClean="0"/>
                <a:t>querySelectorAll</a:t>
              </a:r>
              <a:r>
                <a:rPr lang="en-US" altLang="ko-KR" sz="1400" dirty="0" smtClean="0"/>
                <a:t>( </a:t>
              </a:r>
              <a:r>
                <a:rPr lang="en-US" altLang="ko-KR" sz="1400" dirty="0"/>
                <a:t>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1543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유의사항 </a:t>
              </a:r>
              <a:r>
                <a:rPr lang="en-US" altLang="ko-KR" sz="1400" dirty="0" smtClean="0"/>
                <a:t>: </a:t>
              </a:r>
              <a:r>
                <a:rPr lang="en-US" altLang="ko-KR" sz="1400" dirty="0" err="1"/>
                <a:t>querySelector</a:t>
              </a:r>
              <a:r>
                <a:rPr lang="en-US" altLang="ko-KR" sz="1400" dirty="0" smtClean="0"/>
                <a:t>(“.accent”) </a:t>
              </a:r>
              <a:r>
                <a:rPr lang="en-US" altLang="ko-KR" sz="1400" dirty="0"/>
                <a:t>/ </a:t>
              </a:r>
              <a:r>
                <a:rPr lang="en-US" altLang="ko-KR" sz="1400" dirty="0" err="1"/>
                <a:t>querySelectorAll</a:t>
              </a:r>
              <a:r>
                <a:rPr lang="en-US" altLang="ko-KR" sz="1400" dirty="0" smtClean="0"/>
                <a:t>(“#heading”)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00427" y="3282690"/>
            <a:ext cx="11791146" cy="3134356"/>
            <a:chOff x="190058" y="3282690"/>
            <a:chExt cx="11791146" cy="31343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058" y="4168312"/>
              <a:ext cx="11712870" cy="224873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50751"/>
            <a:stretch/>
          </p:blipFill>
          <p:spPr>
            <a:xfrm>
              <a:off x="8745941" y="3282690"/>
              <a:ext cx="3235263" cy="172692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b="49204"/>
            <a:stretch/>
          </p:blipFill>
          <p:spPr>
            <a:xfrm>
              <a:off x="5492208" y="3282690"/>
              <a:ext cx="3121953" cy="1718799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90" y="3429887"/>
            <a:ext cx="7606603" cy="3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70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err="1" smtClean="0"/>
              <a:t>getElementById</a:t>
            </a:r>
            <a:r>
              <a:rPr lang="en-US" altLang="ko-KR" sz="3500" b="1" dirty="0" smtClean="0"/>
              <a:t>( ) </a:t>
            </a:r>
            <a:r>
              <a:rPr lang="ko-KR" altLang="en-US" sz="3500" b="1" dirty="0" smtClean="0"/>
              <a:t>함수 </a:t>
            </a:r>
            <a:r>
              <a:rPr lang="en-US" altLang="ko-KR" sz="3500" b="1" dirty="0" smtClean="0"/>
              <a:t>VS </a:t>
            </a:r>
            <a:r>
              <a:rPr lang="en-US" altLang="ko-KR" sz="3500" b="1" dirty="0" err="1" smtClean="0"/>
              <a:t>querySelector</a:t>
            </a:r>
            <a:r>
              <a:rPr lang="en-US" altLang="ko-KR" sz="3500" b="1" dirty="0" smtClean="0"/>
              <a:t>( ) </a:t>
            </a:r>
            <a:r>
              <a:rPr lang="ko-KR" altLang="en-US" sz="3500" b="1" dirty="0" smtClean="0"/>
              <a:t>함수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3" y="2683723"/>
            <a:ext cx="9093182" cy="598967"/>
            <a:chOff x="2954596" y="2683723"/>
            <a:chExt cx="9093182" cy="5989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093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 smtClean="0"/>
                <a:t>함수명</a:t>
              </a:r>
              <a:r>
                <a:rPr lang="ko-KR" altLang="en-US" sz="1400" dirty="0" smtClean="0"/>
                <a:t> 안에 </a:t>
              </a:r>
              <a:r>
                <a:rPr lang="en-US" altLang="ko-KR" sz="1400" dirty="0" smtClean="0"/>
                <a:t>Elements </a:t>
              </a:r>
              <a:r>
                <a:rPr lang="ko-KR" altLang="en-US" sz="1400" dirty="0" smtClean="0"/>
                <a:t>가 들어가 있는 경우</a:t>
              </a:r>
              <a:r>
                <a:rPr lang="en-US" altLang="ko-KR" sz="1400" dirty="0" smtClean="0"/>
                <a:t>, DOM </a:t>
              </a:r>
              <a:r>
                <a:rPr lang="ko-KR" altLang="en-US" sz="1400" dirty="0" smtClean="0"/>
                <a:t>노드 중 요소 </a:t>
              </a:r>
              <a:r>
                <a:rPr lang="ko-KR" altLang="en-US" sz="1400" dirty="0" err="1" smtClean="0"/>
                <a:t>노드까지만</a:t>
              </a:r>
              <a:r>
                <a:rPr lang="ko-KR" altLang="en-US" sz="1400" dirty="0" smtClean="0"/>
                <a:t> 접근할 수 있습니다</a:t>
              </a:r>
              <a:r>
                <a:rPr lang="en-US" altLang="ko-KR" sz="1400" dirty="0" smtClean="0"/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1543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en-US" altLang="ko-KR" sz="1400" dirty="0" err="1" smtClean="0"/>
                <a:t>querySelector</a:t>
              </a:r>
              <a:r>
                <a:rPr lang="en-US" altLang="ko-KR" sz="1400" dirty="0" smtClean="0"/>
                <a:t>( )</a:t>
              </a:r>
              <a:r>
                <a:rPr lang="ko-KR" altLang="en-US" sz="1400" dirty="0" smtClean="0"/>
                <a:t>함수의 경우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텍스트 노드 및 속성 노드까지 접근할 수 있습니다</a:t>
              </a:r>
              <a:r>
                <a:rPr lang="en-US" altLang="ko-KR" sz="1400" dirty="0" smtClean="0"/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9346" y="3629218"/>
            <a:ext cx="11813309" cy="2542196"/>
            <a:chOff x="378691" y="3629218"/>
            <a:chExt cx="11813309" cy="254219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1" y="3629218"/>
              <a:ext cx="8028670" cy="254219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8" r="30120"/>
            <a:stretch/>
          </p:blipFill>
          <p:spPr>
            <a:xfrm rot="16200000">
              <a:off x="9291059" y="3123273"/>
              <a:ext cx="1854438" cy="3947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82020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웹 요소 수정하기</a:t>
            </a:r>
            <a:r>
              <a:rPr lang="en-US" altLang="ko-KR" sz="3500" b="1" dirty="0" smtClean="0"/>
              <a:t>_1</a:t>
            </a:r>
            <a:r>
              <a:rPr lang="ko-KR" altLang="en-US" sz="3500" b="1" dirty="0" smtClean="0"/>
              <a:t> 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9076" y="1371600"/>
            <a:ext cx="12053846" cy="5354369"/>
            <a:chOff x="188191" y="2699107"/>
            <a:chExt cx="10041171" cy="402686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191" y="2788572"/>
              <a:ext cx="7092826" cy="393739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001" y="2699107"/>
              <a:ext cx="1517191" cy="402686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8765" y="2699107"/>
              <a:ext cx="1140597" cy="4026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3607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웹 요소 수정하기</a:t>
            </a:r>
            <a:r>
              <a:rPr lang="en-US" altLang="ko-KR" sz="3500" b="1" dirty="0" smtClean="0"/>
              <a:t>_1</a:t>
            </a:r>
            <a:r>
              <a:rPr lang="ko-KR" altLang="en-US" sz="3500" b="1" dirty="0" smtClean="0"/>
              <a:t> 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2687563"/>
            <a:ext cx="9153525" cy="295275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1386" y="5640312"/>
            <a:ext cx="11149228" cy="959545"/>
            <a:chOff x="378691" y="5640312"/>
            <a:chExt cx="11149228" cy="959545"/>
          </a:xfrm>
        </p:grpSpPr>
        <p:grpSp>
          <p:nvGrpSpPr>
            <p:cNvPr id="12" name="그룹 11"/>
            <p:cNvGrpSpPr/>
            <p:nvPr/>
          </p:nvGrpSpPr>
          <p:grpSpPr>
            <a:xfrm>
              <a:off x="378691" y="5896942"/>
              <a:ext cx="9093182" cy="598967"/>
              <a:chOff x="2954596" y="2683723"/>
              <a:chExt cx="9093182" cy="59896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EE7585-3790-4452-92A3-4ADAD86D1C96}"/>
                  </a:ext>
                </a:extLst>
              </p:cNvPr>
              <p:cNvSpPr txBox="1"/>
              <p:nvPr/>
            </p:nvSpPr>
            <p:spPr>
              <a:xfrm>
                <a:off x="2954596" y="2683723"/>
                <a:ext cx="90931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① </a:t>
                </a:r>
                <a:r>
                  <a:rPr lang="en-US" altLang="ko-KR" sz="1400" dirty="0" err="1" smtClean="0"/>
                  <a:t>getAttribute</a:t>
                </a:r>
                <a:r>
                  <a:rPr lang="en-US" altLang="ko-KR" sz="1400" dirty="0" smtClean="0"/>
                  <a:t>( ) : </a:t>
                </a:r>
                <a:r>
                  <a:rPr lang="ko-KR" altLang="en-US" sz="1400" dirty="0" smtClean="0"/>
                  <a:t>속성값을 알기 위한 함수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E7585-3790-4452-92A3-4ADAD86D1C96}"/>
                  </a:ext>
                </a:extLst>
              </p:cNvPr>
              <p:cNvSpPr txBox="1"/>
              <p:nvPr/>
            </p:nvSpPr>
            <p:spPr>
              <a:xfrm>
                <a:off x="2954596" y="2974913"/>
                <a:ext cx="71543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② </a:t>
                </a:r>
                <a:r>
                  <a:rPr lang="en-US" altLang="ko-KR" sz="1400" dirty="0" err="1" smtClean="0"/>
                  <a:t>setAttribute</a:t>
                </a:r>
                <a:r>
                  <a:rPr lang="en-US" altLang="ko-KR" sz="1400" dirty="0" smtClean="0"/>
                  <a:t>( ) : </a:t>
                </a:r>
                <a:r>
                  <a:rPr lang="ko-KR" altLang="en-US" sz="1400" dirty="0" smtClean="0"/>
                  <a:t>속성값을 변경하기 위한 함수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4" r="44643"/>
            <a:stretch/>
          </p:blipFill>
          <p:spPr>
            <a:xfrm rot="16200000">
              <a:off x="7839668" y="2911607"/>
              <a:ext cx="959545" cy="6416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583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547688" y="2014401"/>
            <a:ext cx="110966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/>
              <a:t>JavaScript ‘</a:t>
            </a:r>
            <a:r>
              <a:rPr lang="ko-KR" altLang="en-US" sz="3500" b="1" dirty="0"/>
              <a:t>변수</a:t>
            </a:r>
            <a:r>
              <a:rPr lang="en-US" altLang="ko-KR" sz="3500" b="1" dirty="0"/>
              <a:t>’ </a:t>
            </a:r>
            <a:r>
              <a:rPr lang="ko-KR" altLang="en-US" sz="3500" b="1" dirty="0"/>
              <a:t>작성 시</a:t>
            </a:r>
            <a:r>
              <a:rPr lang="en-US" altLang="ko-KR" sz="3500" b="1" dirty="0"/>
              <a:t>, </a:t>
            </a:r>
            <a:r>
              <a:rPr lang="ko-KR" altLang="en-US" sz="3500" b="1" dirty="0"/>
              <a:t>유의사항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기본편</a:t>
            </a:r>
            <a:r>
              <a:rPr lang="ko-KR" altLang="en-US" sz="3500" b="1" dirty="0"/>
              <a:t> 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475345" y="2765416"/>
            <a:ext cx="694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변수 선언은 반드시</a:t>
            </a:r>
            <a:r>
              <a:rPr lang="en-US" altLang="ko-KR" sz="1400"/>
              <a:t>, var / let / const </a:t>
            </a:r>
            <a:r>
              <a:rPr lang="ko-KR" altLang="en-US" sz="1400"/>
              <a:t>중 한가지 키워드를 사용해서 선언해야한다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475344" y="3064356"/>
            <a:ext cx="7373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변수명은 의미있게 짓기 </a:t>
            </a:r>
            <a:r>
              <a:rPr lang="en-US" altLang="ko-KR" sz="1400"/>
              <a:t>=&gt; ex. </a:t>
            </a:r>
            <a:r>
              <a:rPr lang="ko-KR" altLang="en-US" sz="1400"/>
              <a:t>올해 연도 </a:t>
            </a:r>
            <a:r>
              <a:rPr lang="en-US" altLang="ko-KR" sz="1400"/>
              <a:t>= currentYear / </a:t>
            </a:r>
            <a:r>
              <a:rPr lang="ko-KR" altLang="en-US" sz="1400"/>
              <a:t>태어난 연도 </a:t>
            </a:r>
            <a:r>
              <a:rPr lang="en-US" altLang="ko-KR" sz="1400"/>
              <a:t>= birthYear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906DD-5119-47FE-AC68-EA0777D96195}"/>
              </a:ext>
            </a:extLst>
          </p:cNvPr>
          <p:cNvSpPr txBox="1"/>
          <p:nvPr/>
        </p:nvSpPr>
        <p:spPr>
          <a:xfrm>
            <a:off x="2475344" y="3363296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여러 단어를 연결할 변수 이름은 낙타모양으로 만들기 </a:t>
            </a:r>
            <a:r>
              <a:rPr lang="en-US" altLang="ko-KR" sz="1400"/>
              <a:t>: </a:t>
            </a:r>
            <a:r>
              <a:rPr lang="ko-KR" altLang="en-US" sz="1400"/>
              <a:t>카멜 표기법</a:t>
            </a:r>
            <a:endParaRPr lang="en-US" altLang="ko-KR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906DD-5119-47FE-AC68-EA0777D96195}"/>
              </a:ext>
            </a:extLst>
          </p:cNvPr>
          <p:cNvSpPr txBox="1"/>
          <p:nvPr/>
        </p:nvSpPr>
        <p:spPr>
          <a:xfrm>
            <a:off x="2475344" y="3671073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*</a:t>
            </a:r>
            <a:r>
              <a:rPr lang="ko-KR" altLang="en-US" sz="1400" b="1">
                <a:solidFill>
                  <a:srgbClr val="FF0000"/>
                </a:solidFill>
              </a:rPr>
              <a:t>나이계산 프로그램 만들기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427722" y="3978850"/>
            <a:ext cx="5081732" cy="2772730"/>
            <a:chOff x="204644" y="3978850"/>
            <a:chExt cx="5081732" cy="277273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44" y="3978850"/>
              <a:ext cx="5081732" cy="1348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44" y="5396452"/>
              <a:ext cx="5081732" cy="1355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785" y="3978850"/>
            <a:ext cx="1699865" cy="277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48146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DOM </a:t>
            </a:r>
            <a:r>
              <a:rPr lang="ko-KR" altLang="en-US" sz="4000" b="1" dirty="0"/>
              <a:t>요소에 접근하는 방법</a:t>
            </a:r>
            <a:r>
              <a:rPr lang="en-US" altLang="ko-KR" sz="4000" b="1" dirty="0" smtClean="0"/>
              <a:t>_</a:t>
            </a:r>
            <a:r>
              <a:rPr lang="en-US" altLang="ko-KR" sz="3600" b="1" dirty="0" err="1" smtClean="0"/>
              <a:t>addEventListener</a:t>
            </a:r>
            <a:r>
              <a:rPr lang="en-US" altLang="ko-KR" sz="3600" b="1" dirty="0" smtClean="0"/>
              <a:t>( )</a:t>
            </a:r>
            <a:endParaRPr lang="ko-KR" altLang="en-US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683723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요소에 여러 이벤트가 발생했을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동시에 처리할 수 있는 이벤트 함수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36888" y="3305828"/>
            <a:ext cx="10118225" cy="3360206"/>
            <a:chOff x="378691" y="3305828"/>
            <a:chExt cx="10118225" cy="33602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b="3579"/>
            <a:stretch/>
          </p:blipFill>
          <p:spPr>
            <a:xfrm>
              <a:off x="378691" y="3305828"/>
              <a:ext cx="4743450" cy="158884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583" y="5027734"/>
              <a:ext cx="2209800" cy="16383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9591" y="3494209"/>
              <a:ext cx="5267325" cy="2352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3066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DOM </a:t>
            </a:r>
            <a:r>
              <a:rPr lang="ko-KR" altLang="en-US" sz="4000" b="1" dirty="0"/>
              <a:t>요소에 접근하는 방법</a:t>
            </a:r>
            <a:r>
              <a:rPr lang="en-US" altLang="ko-KR" sz="4000" b="1" dirty="0" smtClean="0"/>
              <a:t>_</a:t>
            </a:r>
            <a:r>
              <a:rPr lang="en-US" altLang="ko-KR" sz="3600" b="1" dirty="0" err="1" smtClean="0"/>
              <a:t>addEventListener</a:t>
            </a:r>
            <a:r>
              <a:rPr lang="en-US" altLang="ko-KR" sz="3600" b="1" dirty="0" smtClean="0"/>
              <a:t>( )</a:t>
            </a:r>
            <a:endParaRPr lang="ko-KR" altLang="en-US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4539464" y="2683723"/>
            <a:ext cx="3113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err="1" smtClean="0"/>
              <a:t>어벤져스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모달</a:t>
            </a:r>
            <a:r>
              <a:rPr lang="ko-KR" altLang="en-US" sz="1400" dirty="0" smtClean="0"/>
              <a:t> 페이지 만들기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86" y="3494159"/>
            <a:ext cx="5186183" cy="26429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349" y="3221764"/>
            <a:ext cx="1988608" cy="33633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359" y="3172435"/>
            <a:ext cx="2129029" cy="34620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790" y="3172434"/>
            <a:ext cx="2160568" cy="34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897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DOM </a:t>
            </a:r>
            <a:r>
              <a:rPr lang="ko-KR" altLang="en-US" sz="4000" b="1" dirty="0"/>
              <a:t>요소에 접근하는 방법</a:t>
            </a:r>
            <a:r>
              <a:rPr lang="en-US" altLang="ko-KR" sz="4000" b="1" dirty="0" smtClean="0"/>
              <a:t>_</a:t>
            </a:r>
            <a:r>
              <a:rPr lang="en-US" altLang="ko-KR" sz="3600" b="1" dirty="0" err="1" smtClean="0"/>
              <a:t>addEventListener</a:t>
            </a:r>
            <a:r>
              <a:rPr lang="en-US" altLang="ko-KR" sz="3600" b="1" dirty="0" smtClean="0"/>
              <a:t>( )</a:t>
            </a:r>
            <a:endParaRPr lang="ko-KR" altLang="en-US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4539464" y="2683723"/>
            <a:ext cx="3113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err="1" smtClean="0"/>
              <a:t>어벤져스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모달</a:t>
            </a:r>
            <a:r>
              <a:rPr lang="ko-KR" altLang="en-US" sz="1400" dirty="0" smtClean="0"/>
              <a:t> 페이지 만들기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319" y="3183144"/>
            <a:ext cx="4257363" cy="35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1799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/>
              <a:t>상세설명 보기</a:t>
            </a:r>
            <a:r>
              <a:rPr lang="en-US" altLang="ko-KR" sz="4000" b="1" dirty="0" smtClean="0"/>
              <a:t>/</a:t>
            </a:r>
            <a:r>
              <a:rPr lang="ko-KR" altLang="en-US" sz="4000" b="1" dirty="0" smtClean="0"/>
              <a:t>닫기</a:t>
            </a:r>
            <a:r>
              <a:rPr lang="en-US" altLang="ko-KR" sz="4000" b="1" dirty="0" smtClean="0"/>
              <a:t>_1(*</a:t>
            </a:r>
            <a:r>
              <a:rPr lang="ko-KR" altLang="en-US" sz="4000" b="1" dirty="0" err="1"/>
              <a:t>기본편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교재실습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911401" y="2814598"/>
            <a:ext cx="8369199" cy="3911371"/>
            <a:chOff x="188191" y="2699107"/>
            <a:chExt cx="10041171" cy="402686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191" y="2788572"/>
              <a:ext cx="7092826" cy="393739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001" y="2699107"/>
              <a:ext cx="1517191" cy="402686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8765" y="2699107"/>
              <a:ext cx="1140597" cy="4026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42141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/>
              <a:t>상세설명 보기</a:t>
            </a:r>
            <a:r>
              <a:rPr lang="en-US" altLang="ko-KR" sz="4000" b="1" dirty="0" smtClean="0"/>
              <a:t>/</a:t>
            </a:r>
            <a:r>
              <a:rPr lang="ko-KR" altLang="en-US" sz="4000" b="1" dirty="0" smtClean="0"/>
              <a:t>닫기</a:t>
            </a:r>
            <a:r>
              <a:rPr lang="en-US" altLang="ko-KR" sz="4000" b="1" dirty="0" smtClean="0"/>
              <a:t>_2(*</a:t>
            </a:r>
            <a:r>
              <a:rPr lang="ko-KR" altLang="en-US" sz="4000" b="1" dirty="0" err="1"/>
              <a:t>기본편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교재실습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70" y="2839562"/>
            <a:ext cx="6380060" cy="38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878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mtClean="0"/>
              <a:t>DOM</a:t>
            </a:r>
            <a:r>
              <a:rPr lang="ko-KR" altLang="en-US" sz="4000" b="1" smtClean="0"/>
              <a:t>에 요소 추가하기</a:t>
            </a:r>
            <a:r>
              <a:rPr lang="en-US" altLang="ko-KR" sz="4000" b="1" smtClean="0"/>
              <a:t>(*</a:t>
            </a:r>
            <a:r>
              <a:rPr lang="ko-KR" altLang="en-US" sz="4000" b="1" smtClean="0"/>
              <a:t>기본편</a:t>
            </a:r>
            <a:r>
              <a:rPr lang="en-US" altLang="ko-KR" sz="4000" b="1" smtClean="0"/>
              <a:t>)</a:t>
            </a:r>
            <a:endParaRPr lang="ko-KR" alt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683723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만약</a:t>
            </a:r>
            <a:r>
              <a:rPr lang="en-US" altLang="ko-KR" sz="1400" smtClean="0"/>
              <a:t>, </a:t>
            </a:r>
            <a:r>
              <a:rPr lang="ko-KR" altLang="en-US" sz="1400" smtClean="0"/>
              <a:t>원래 없던 내용을 화면에 추가하고 싶다면</a:t>
            </a:r>
            <a:r>
              <a:rPr lang="en-US" altLang="ko-KR" sz="1400" smtClean="0"/>
              <a:t>? =&gt; DOM </a:t>
            </a:r>
            <a:r>
              <a:rPr lang="ko-KR" altLang="en-US" sz="1400" smtClean="0"/>
              <a:t>트리에 새로운 노드를 추가할 수 있습니다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03" y="3262313"/>
            <a:ext cx="7653194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95600" y="3262313"/>
            <a:ext cx="2552700" cy="519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29275" y="3262313"/>
            <a:ext cx="3429000" cy="519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464163" y="3950548"/>
            <a:ext cx="12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속성 노드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708894" y="3950548"/>
            <a:ext cx="12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텍스트 노드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609850" y="3950548"/>
            <a:ext cx="0" cy="3928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448800" y="3950548"/>
            <a:ext cx="0" cy="3928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609850" y="4333875"/>
            <a:ext cx="683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5394444" y="4464898"/>
            <a:ext cx="126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P</a:t>
            </a:r>
            <a:r>
              <a:rPr lang="ko-KR" altLang="en-US" sz="1400" b="1" smtClean="0">
                <a:solidFill>
                  <a:srgbClr val="FF0000"/>
                </a:solidFill>
              </a:rPr>
              <a:t>요소 노드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3" y="4618786"/>
            <a:ext cx="3093172" cy="18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82183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mtClean="0"/>
              <a:t>DOM</a:t>
            </a:r>
            <a:r>
              <a:rPr lang="ko-KR" altLang="en-US" sz="4000" b="1" smtClean="0"/>
              <a:t>에 요소 추가함수</a:t>
            </a:r>
            <a:r>
              <a:rPr lang="en-US" altLang="ko-KR" sz="4000" b="1" smtClean="0"/>
              <a:t>(*</a:t>
            </a:r>
            <a:r>
              <a:rPr lang="ko-KR" altLang="en-US" sz="4000" b="1" smtClean="0"/>
              <a:t>기본편</a:t>
            </a:r>
            <a:r>
              <a:rPr lang="en-US" altLang="ko-KR" sz="4000" b="1" smtClean="0"/>
              <a:t>)</a:t>
            </a:r>
            <a:endParaRPr lang="ko-KR" alt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683723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만약</a:t>
            </a:r>
            <a:r>
              <a:rPr lang="en-US" altLang="ko-KR" sz="1400" smtClean="0"/>
              <a:t>, </a:t>
            </a:r>
            <a:r>
              <a:rPr lang="ko-KR" altLang="en-US" sz="1400" smtClean="0"/>
              <a:t>원래 없던 내용을 화면에 추가하고 싶다면</a:t>
            </a:r>
            <a:r>
              <a:rPr lang="en-US" altLang="ko-KR" sz="1400" smtClean="0"/>
              <a:t>? =&gt; DOM </a:t>
            </a:r>
            <a:r>
              <a:rPr lang="ko-KR" altLang="en-US" sz="1400" smtClean="0"/>
              <a:t>트리에 새로운 노드를 추가할 수 있습니다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051" name="Picture 3" descr="C:\Users\admin\Desktop\KakaoTalk_20230405_0421156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5" t="9178" r="25749" b="4642"/>
          <a:stretch/>
        </p:blipFill>
        <p:spPr bwMode="auto">
          <a:xfrm rot="5400000">
            <a:off x="4452939" y="1338268"/>
            <a:ext cx="3286122" cy="70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5944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mtClean="0"/>
              <a:t>DOM</a:t>
            </a:r>
            <a:r>
              <a:rPr lang="ko-KR" altLang="en-US" sz="4000" b="1" smtClean="0"/>
              <a:t>에 요소 추가함수</a:t>
            </a:r>
            <a:r>
              <a:rPr lang="en-US" altLang="ko-KR" sz="4000" b="1" smtClean="0"/>
              <a:t>_</a:t>
            </a:r>
            <a:r>
              <a:rPr lang="en-US" altLang="ko-KR" sz="2400" b="1" smtClean="0"/>
              <a:t>createElement( )</a:t>
            </a:r>
            <a:r>
              <a:rPr lang="ko-KR" altLang="en-US" sz="2400" b="1" smtClean="0"/>
              <a:t>함수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683723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만약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원래 없던 내용을 화면에 추가하고 싶다면</a:t>
            </a:r>
            <a:r>
              <a:rPr lang="en-US" altLang="ko-KR" sz="1400" dirty="0" smtClean="0"/>
              <a:t>? =&gt; DOM </a:t>
            </a:r>
            <a:r>
              <a:rPr lang="ko-KR" altLang="en-US" sz="1400" dirty="0" smtClean="0"/>
              <a:t>트리에 새로운 노드를 추가할 수 있습니다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8691" y="3399512"/>
            <a:ext cx="6650759" cy="2891833"/>
            <a:chOff x="378691" y="3399512"/>
            <a:chExt cx="6650759" cy="289183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1" y="3429000"/>
              <a:ext cx="3676650" cy="281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50" y="3399512"/>
              <a:ext cx="2705100" cy="2891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1" y="3399512"/>
            <a:ext cx="44196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7133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참가 신청 명단 프로그램 만들기</a:t>
            </a:r>
            <a:r>
              <a:rPr lang="en-US" altLang="ko-KR" sz="4000" b="1" smtClean="0"/>
              <a:t>_1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3" y="3324225"/>
            <a:ext cx="607695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83" y="4210050"/>
            <a:ext cx="467677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623" y="2683045"/>
            <a:ext cx="5397693" cy="15786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65083" y="3472368"/>
            <a:ext cx="2845489" cy="151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7704984" y="3655123"/>
            <a:ext cx="4372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서버로 데이터를 전송하는 원래 버튼의 기능을</a:t>
            </a:r>
            <a:endParaRPr lang="en-US" altLang="ko-KR" sz="1400" dirty="0" smtClean="0"/>
          </a:p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사용하지 않겠다는 의미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1958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참가 신청 명단 프로그램 만들기</a:t>
            </a:r>
            <a:r>
              <a:rPr lang="en-US" altLang="ko-KR" sz="4000" b="1" smtClean="0"/>
              <a:t>_2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9" y="2691679"/>
            <a:ext cx="2086170" cy="398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2691824"/>
            <a:ext cx="1877918" cy="398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58" y="4210050"/>
            <a:ext cx="467677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78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‘var’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475345" y="2765416"/>
            <a:ext cx="694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</a:t>
            </a:r>
            <a:r>
              <a:rPr lang="en-US" altLang="ko-KR" sz="1400"/>
              <a:t>JavaScript</a:t>
            </a:r>
            <a:r>
              <a:rPr lang="ko-KR" altLang="en-US" sz="1400"/>
              <a:t>의 초창기 변수 선언 키워드</a:t>
            </a:r>
            <a:r>
              <a:rPr lang="en-US" altLang="ko-KR" sz="1400"/>
              <a:t>! ‘var’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475344" y="3064356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장점 </a:t>
            </a:r>
            <a:r>
              <a:rPr lang="en-US" altLang="ko-KR" sz="1400"/>
              <a:t>: </a:t>
            </a:r>
            <a:r>
              <a:rPr lang="ko-KR" altLang="en-US" sz="1400"/>
              <a:t>변수 선언 시</a:t>
            </a:r>
            <a:r>
              <a:rPr lang="en-US" altLang="ko-KR" sz="1400"/>
              <a:t>, </a:t>
            </a:r>
            <a:r>
              <a:rPr lang="ko-KR" altLang="en-US" sz="1400"/>
              <a:t>유연함이 있다</a:t>
            </a:r>
            <a:r>
              <a:rPr lang="en-US" altLang="ko-KR" sz="1400"/>
              <a:t>. =&gt; </a:t>
            </a:r>
            <a:r>
              <a:rPr lang="ko-KR" altLang="en-US" sz="1400"/>
              <a:t>동일한 이름의 변수명 중복 선언 가능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906DD-5119-47FE-AC68-EA0777D96195}"/>
              </a:ext>
            </a:extLst>
          </p:cNvPr>
          <p:cNvSpPr txBox="1"/>
          <p:nvPr/>
        </p:nvSpPr>
        <p:spPr>
          <a:xfrm>
            <a:off x="2475344" y="3363296"/>
            <a:ext cx="609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단점 </a:t>
            </a:r>
            <a:r>
              <a:rPr lang="en-US" altLang="ko-KR" sz="1400"/>
              <a:t>: </a:t>
            </a:r>
            <a:r>
              <a:rPr lang="ko-KR" altLang="en-US" sz="1400"/>
              <a:t>동일한 프로젝트를 진행하는 개발자간 변수 충돌 문제 발생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15456-8BD9-4A1C-9448-7B4EA6A1EB1E}"/>
              </a:ext>
            </a:extLst>
          </p:cNvPr>
          <p:cNvSpPr txBox="1"/>
          <p:nvPr/>
        </p:nvSpPr>
        <p:spPr>
          <a:xfrm>
            <a:off x="2475344" y="3676345"/>
            <a:ext cx="688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최근 트랜드 </a:t>
            </a:r>
            <a:r>
              <a:rPr lang="en-US" altLang="ko-KR" sz="1400"/>
              <a:t>=&gt; </a:t>
            </a:r>
            <a:r>
              <a:rPr lang="ko-KR" altLang="en-US" sz="1400"/>
              <a:t>신규 개발건의 경우</a:t>
            </a:r>
            <a:r>
              <a:rPr lang="en-US" altLang="ko-KR" sz="1400"/>
              <a:t>, var </a:t>
            </a:r>
            <a:r>
              <a:rPr lang="ko-KR" altLang="en-US" sz="1400"/>
              <a:t>변수 사용 금지 추세</a:t>
            </a:r>
            <a:r>
              <a:rPr lang="en-US" altLang="ko-KR" sz="1400"/>
              <a:t>, but </a:t>
            </a:r>
            <a:r>
              <a:rPr lang="ko-KR" altLang="en-US" sz="1400"/>
              <a:t>여전히 사용하는 경우 적지 않고</a:t>
            </a:r>
            <a:r>
              <a:rPr lang="en-US" altLang="ko-KR" sz="1400"/>
              <a:t>, </a:t>
            </a:r>
            <a:r>
              <a:rPr lang="ko-KR" altLang="en-US" sz="1400"/>
              <a:t>과거 개발된 사이트의 경우 여전히 </a:t>
            </a:r>
            <a:r>
              <a:rPr lang="en-US" altLang="ko-KR" sz="1400"/>
              <a:t>var </a:t>
            </a:r>
            <a:r>
              <a:rPr lang="ko-KR" altLang="en-US" sz="1400"/>
              <a:t>다수 활용 中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42B0DB-1EBB-4853-B77E-0E819A70EF58}"/>
              </a:ext>
            </a:extLst>
          </p:cNvPr>
          <p:cNvGrpSpPr/>
          <p:nvPr/>
        </p:nvGrpSpPr>
        <p:grpSpPr>
          <a:xfrm>
            <a:off x="1758903" y="4525046"/>
            <a:ext cx="8674194" cy="1764693"/>
            <a:chOff x="1039812" y="647701"/>
            <a:chExt cx="10698206" cy="217646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C394A31-4D59-41CF-88B5-4DC4112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812" y="647701"/>
              <a:ext cx="3424975" cy="217646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E3B0D84-D90A-4BCF-9FF4-C06242DD2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8750" y="1202532"/>
              <a:ext cx="6499268" cy="1066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80956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참가 신청 명단 프로그램 만들기</a:t>
            </a:r>
            <a:r>
              <a:rPr lang="en-US" altLang="ko-KR" sz="4000" b="1" smtClean="0"/>
              <a:t>_3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683723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자식 노드가 있다면 </a:t>
            </a:r>
            <a:r>
              <a:rPr lang="en-US" altLang="ko-KR" sz="1400" smtClean="0"/>
              <a:t>childNodes </a:t>
            </a:r>
            <a:r>
              <a:rPr lang="ko-KR" altLang="en-US" sz="1400" smtClean="0"/>
              <a:t>속성을 사용해서 현재 노드의 자식 노드에 접근 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9976" y="2991500"/>
            <a:ext cx="8404240" cy="3718863"/>
            <a:chOff x="600075" y="2991500"/>
            <a:chExt cx="8404240" cy="3718863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" y="3714750"/>
              <a:ext cx="4476750" cy="2190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514" y="2991500"/>
              <a:ext cx="1818950" cy="3718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639" y="2991500"/>
              <a:ext cx="1617676" cy="3718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173" name="Picture 5" descr="C:\Users\admin\Desktop\KakaoTalk_20230405_05092850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1" b="9674"/>
          <a:stretch/>
        </p:blipFill>
        <p:spPr bwMode="auto">
          <a:xfrm>
            <a:off x="8865319" y="2991500"/>
            <a:ext cx="3173951" cy="277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98634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참가 신청 명단 프로그램 만들기</a:t>
            </a:r>
            <a:r>
              <a:rPr lang="en-US" altLang="ko-KR" sz="4000" b="1" smtClean="0"/>
              <a:t>_4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683723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insertBefore( ) </a:t>
            </a:r>
            <a:r>
              <a:rPr lang="ko-KR" altLang="en-US" sz="1400" smtClean="0"/>
              <a:t>함수는 부모 노드에 자식 노드를 추가할 때</a:t>
            </a:r>
            <a:r>
              <a:rPr lang="en-US" altLang="ko-KR" sz="1400" smtClean="0"/>
              <a:t>, </a:t>
            </a:r>
            <a:r>
              <a:rPr lang="ko-KR" altLang="en-US" sz="1400" smtClean="0"/>
              <a:t>기준이 되는 노드를 지정하고 그 앞에 추가가능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3929063"/>
            <a:ext cx="681037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991500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insertBefore( ) </a:t>
            </a:r>
            <a:r>
              <a:rPr lang="ko-KR" altLang="en-US" sz="1400" smtClean="0"/>
              <a:t>함수에서는 </a:t>
            </a:r>
            <a:r>
              <a:rPr lang="en-US" altLang="ko-KR" sz="1400" smtClean="0"/>
              <a:t>2</a:t>
            </a:r>
            <a:r>
              <a:rPr lang="ko-KR" altLang="en-US" sz="1400" smtClean="0"/>
              <a:t>개의 인수 사용 </a:t>
            </a:r>
            <a:r>
              <a:rPr lang="en-US" altLang="ko-KR" sz="1400" smtClean="0"/>
              <a:t>=&gt; </a:t>
            </a:r>
            <a:r>
              <a:rPr lang="ko-KR" altLang="en-US" sz="1400" smtClean="0"/>
              <a:t>첫 번째는 추가하는 인수 </a:t>
            </a:r>
            <a:r>
              <a:rPr lang="en-US" altLang="ko-KR" sz="1400" smtClean="0"/>
              <a:t>/ </a:t>
            </a:r>
            <a:r>
              <a:rPr lang="ko-KR" altLang="en-US" sz="1400" smtClean="0"/>
              <a:t>두 번째는 기준이 되는 노드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4726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참가 신청 명단 프로그램 만들기</a:t>
            </a:r>
            <a:r>
              <a:rPr lang="en-US" altLang="ko-KR" sz="4000" b="1" smtClean="0"/>
              <a:t>_5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683723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removeChild( ) </a:t>
            </a:r>
            <a:r>
              <a:rPr lang="ko-KR" altLang="en-US" sz="1400" smtClean="0"/>
              <a:t>함수는 부모</a:t>
            </a:r>
            <a:r>
              <a:rPr lang="en-US" altLang="ko-KR" sz="1400" smtClean="0"/>
              <a:t> </a:t>
            </a:r>
            <a:r>
              <a:rPr lang="ko-KR" altLang="en-US" sz="1400" smtClean="0"/>
              <a:t>노드에서 자식 노드를 삭제하는 함수 </a:t>
            </a:r>
            <a:r>
              <a:rPr lang="en-US" altLang="ko-KR" sz="1400" smtClean="0"/>
              <a:t>=&gt; </a:t>
            </a:r>
            <a:r>
              <a:rPr lang="ko-KR" altLang="en-US" sz="1400" smtClean="0"/>
              <a:t>괄호안에 삭제하려는 자식 노드 삽입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991500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parentNode</a:t>
            </a:r>
            <a:r>
              <a:rPr lang="ko-KR" altLang="en-US" sz="1400" smtClean="0"/>
              <a:t>속성은 현재 노드의 부모 요소 노드를 반환</a:t>
            </a:r>
            <a:r>
              <a:rPr lang="en-US" altLang="ko-KR" sz="140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3429000"/>
            <a:ext cx="738187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1430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2" y="4930922"/>
            <a:ext cx="4316665" cy="126248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참가 신청 명단 프로그램 만들기</a:t>
            </a:r>
            <a:r>
              <a:rPr lang="en-US" altLang="ko-KR" sz="4000" b="1" smtClean="0"/>
              <a:t>_6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94964" y="3038475"/>
            <a:ext cx="11602068" cy="3424238"/>
            <a:chOff x="111609" y="3362325"/>
            <a:chExt cx="11602068" cy="3424238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9" y="3362325"/>
              <a:ext cx="4230077" cy="1698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448" y="3516630"/>
              <a:ext cx="6945229" cy="3269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28412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</a:t>
            </a:r>
            <a:r>
              <a:rPr lang="ko-KR" altLang="en-US" b="1" smtClean="0"/>
              <a:t>폼 요소 접근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6074169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배송 정보 자동으로 입력하기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683723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온라인 쇼핑몰에서 자주 볼 수 있는 기능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991500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주문한 사람과 받는 사람이 같은 경우</a:t>
            </a:r>
            <a:r>
              <a:rPr lang="en-US" altLang="ko-KR" sz="1400" smtClean="0"/>
              <a:t>, </a:t>
            </a:r>
            <a:r>
              <a:rPr lang="ko-KR" altLang="en-US" sz="1400" smtClean="0"/>
              <a:t>배송 정보 자동 입력하기 기능 사용</a:t>
            </a:r>
            <a:r>
              <a:rPr lang="en-US" altLang="ko-KR" sz="140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85798" y="3484896"/>
            <a:ext cx="9220405" cy="2985335"/>
            <a:chOff x="378690" y="3484896"/>
            <a:chExt cx="9220405" cy="298533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0" y="3484896"/>
              <a:ext cx="5289549" cy="2985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225" y="3484896"/>
              <a:ext cx="3607870" cy="2985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013394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배송 정보 자동으로 입력하기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683723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온라인 쇼핑몰에서 자주 볼 수 있는 기능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991500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주문한 사람과 받는 사람이 같은 경우</a:t>
            </a:r>
            <a:r>
              <a:rPr lang="en-US" altLang="ko-KR" sz="1400" smtClean="0"/>
              <a:t>, </a:t>
            </a:r>
            <a:r>
              <a:rPr lang="ko-KR" altLang="en-US" sz="1400" smtClean="0"/>
              <a:t>배송 정보 자동 입력하기 기능 사용</a:t>
            </a:r>
            <a:r>
              <a:rPr lang="en-US" altLang="ko-KR" sz="140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360603" y="3299277"/>
            <a:ext cx="7869122" cy="3460585"/>
            <a:chOff x="238123" y="335051"/>
            <a:chExt cx="14326006" cy="630011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23" y="335051"/>
              <a:ext cx="3427097" cy="6300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220" y="335051"/>
              <a:ext cx="2833676" cy="6300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356" y="2239777"/>
              <a:ext cx="14178773" cy="3059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55435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폼 요소에서 입력값 검증하기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pic>
        <p:nvPicPr>
          <p:cNvPr id="10247" name="Picture 7" descr="C:\Users\admin\Desktop\KakaoTalk_20230405_05452277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7052"/>
          <a:stretch/>
        </p:blipFill>
        <p:spPr bwMode="auto">
          <a:xfrm>
            <a:off x="3895045" y="2820633"/>
            <a:ext cx="4401911" cy="378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3007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폼 요소에서 입력값 검증하기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683723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값이 제대로 입력되었는지</a:t>
            </a:r>
            <a:r>
              <a:rPr lang="en-US" altLang="ko-KR" sz="1400" smtClean="0"/>
              <a:t>, </a:t>
            </a:r>
            <a:r>
              <a:rPr lang="ko-KR" altLang="en-US" sz="1400" smtClean="0"/>
              <a:t>입력된 값이 정해진 조건에 맞는지 검사 </a:t>
            </a:r>
            <a:r>
              <a:rPr lang="en-US" altLang="ko-KR" sz="1400" smtClean="0"/>
              <a:t>=&gt; Form Validation(*</a:t>
            </a:r>
            <a:r>
              <a:rPr lang="ko-KR" altLang="en-US" sz="1400" smtClean="0"/>
              <a:t>입력값 검증</a:t>
            </a:r>
            <a:r>
              <a:rPr lang="en-US" altLang="ko-KR" sz="1400" smtClean="0"/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46531" y="2991499"/>
            <a:ext cx="9898938" cy="3716919"/>
            <a:chOff x="173016" y="2991499"/>
            <a:chExt cx="9898938" cy="3716919"/>
          </a:xfrm>
        </p:grpSpPr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16" y="2991499"/>
              <a:ext cx="3648593" cy="3716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1966" y="2991499"/>
              <a:ext cx="3474105" cy="3716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6429" y="2991499"/>
              <a:ext cx="2295525" cy="3019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0889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폼 요소에서 입력값 검증하기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97313" y="2683723"/>
            <a:ext cx="909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change </a:t>
            </a:r>
            <a:r>
              <a:rPr lang="ko-KR" altLang="en-US" sz="1400" smtClean="0"/>
              <a:t>이벤트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텍스트 필드 안의 내용이 바뀔 때</a:t>
            </a:r>
            <a:r>
              <a:rPr lang="en-US" altLang="ko-KR" sz="1400" smtClean="0"/>
              <a:t>, </a:t>
            </a:r>
            <a:r>
              <a:rPr lang="ko-KR" altLang="en-US" sz="1400" smtClean="0"/>
              <a:t>발생하는 이벤트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7520" y="2991500"/>
            <a:ext cx="11276961" cy="3778023"/>
            <a:chOff x="258042" y="2991500"/>
            <a:chExt cx="11276961" cy="377802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042" y="2991500"/>
              <a:ext cx="6515100" cy="3778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 descr="C:\Users\admin\Desktop\KakaoTalk_20230405_054123183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10" b="19530"/>
            <a:stretch/>
          </p:blipFill>
          <p:spPr bwMode="auto">
            <a:xfrm>
              <a:off x="7003011" y="2991500"/>
              <a:ext cx="4531992" cy="198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C:\Users\admin\Desktop\KakaoTalk_20230405_054339420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8375" r="50000" b="9193"/>
            <a:stretch/>
          </p:blipFill>
          <p:spPr bwMode="auto">
            <a:xfrm rot="16200000">
              <a:off x="8750486" y="3510325"/>
              <a:ext cx="1028699" cy="452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572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소개</a:t>
            </a:r>
          </a:p>
        </p:txBody>
      </p:sp>
    </p:spTree>
    <p:extLst>
      <p:ext uri="{BB962C8B-B14F-4D97-AF65-F5344CB8AC3E}">
        <p14:creationId xmlns:p14="http://schemas.microsoft.com/office/powerpoint/2010/main" val="4182751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‘let’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475345" y="2765416"/>
            <a:ext cx="694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</a:t>
            </a:r>
            <a:r>
              <a:rPr lang="en-US" altLang="ko-KR" sz="1400"/>
              <a:t>‘var'</a:t>
            </a:r>
            <a:r>
              <a:rPr lang="ko-KR" altLang="en-US" sz="1400"/>
              <a:t>의 치명적 단점을 보완하기 위해 태어난 </a:t>
            </a:r>
            <a:r>
              <a:rPr lang="en-US" altLang="ko-KR" sz="1400"/>
              <a:t>'let＇</a:t>
            </a:r>
            <a:r>
              <a:rPr lang="ko-KR" altLang="en-US" sz="1400"/>
              <a:t>변수 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2016</a:t>
            </a:r>
            <a:r>
              <a:rPr lang="ko-KR" altLang="en-US" sz="1400"/>
              <a:t>년부터 시작</a:t>
            </a:r>
            <a:r>
              <a:rPr lang="en-US" altLang="ko-KR" sz="1400"/>
              <a:t>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475344" y="3064356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특징 </a:t>
            </a:r>
            <a:r>
              <a:rPr lang="en-US" altLang="ko-KR" sz="1400"/>
              <a:t>: </a:t>
            </a:r>
            <a:r>
              <a:rPr lang="ko-KR" altLang="en-US" sz="1400"/>
              <a:t>변수의 중복 선언 불가</a:t>
            </a:r>
            <a:r>
              <a:rPr lang="en-US" altLang="ko-KR" sz="1400"/>
              <a:t>! ex.</a:t>
            </a:r>
            <a:r>
              <a:rPr lang="ko-KR" altLang="en-US" sz="1400"/>
              <a:t>동일한 이름의 변수명 사용 금지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E0A51D-6103-49DE-A44E-167FA192F91B}"/>
              </a:ext>
            </a:extLst>
          </p:cNvPr>
          <p:cNvGrpSpPr/>
          <p:nvPr/>
        </p:nvGrpSpPr>
        <p:grpSpPr>
          <a:xfrm>
            <a:off x="1948249" y="3689970"/>
            <a:ext cx="8295503" cy="1703681"/>
            <a:chOff x="746897" y="3938909"/>
            <a:chExt cx="10607133" cy="217843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B678D81-20E0-49EF-87AA-20E1F7515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897" y="3938909"/>
              <a:ext cx="3405958" cy="217843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CB2A052-A525-4063-83F3-153A70AE7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5835" y="4331212"/>
              <a:ext cx="6408195" cy="139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91349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다양한 폼 요소 다루기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568915" y="2782214"/>
            <a:ext cx="9054170" cy="3849780"/>
            <a:chOff x="542924" y="2782214"/>
            <a:chExt cx="9054170" cy="384978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4" y="2782214"/>
              <a:ext cx="3076575" cy="3790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9682" y="2782214"/>
              <a:ext cx="1299146" cy="3790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203" y="2782214"/>
              <a:ext cx="4196891" cy="3849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82822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다양한 폼 요소 다루기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pic>
        <p:nvPicPr>
          <p:cNvPr id="15362" name="Picture 2" descr="C:\Users\admin\Desktop\KakaoTalk_20230405_05552848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8" t="3366" r="35538" b="2375"/>
          <a:stretch/>
        </p:blipFill>
        <p:spPr bwMode="auto">
          <a:xfrm rot="16200000">
            <a:off x="2310607" y="962261"/>
            <a:ext cx="1392794" cy="48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\Desktop\KakaoTalk_20230405_05552805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9" t="6297" r="22788" b="8941"/>
          <a:stretch/>
        </p:blipFill>
        <p:spPr bwMode="auto">
          <a:xfrm rot="16200000">
            <a:off x="1747423" y="3041791"/>
            <a:ext cx="2519162" cy="48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\Desktop\KakaoTalk_20230405_0555276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90763" y="2199796"/>
            <a:ext cx="2865696" cy="382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admin\Desktop\KakaoTalk_20230405_05552719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1" t="8462" r="39599"/>
          <a:stretch/>
        </p:blipFill>
        <p:spPr bwMode="auto">
          <a:xfrm rot="16200000">
            <a:off x="7159139" y="4337983"/>
            <a:ext cx="942170" cy="380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61438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다양한 폼 요소 다루기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pic>
        <p:nvPicPr>
          <p:cNvPr id="16388" name="Picture 4" descr="C:\Users\admin\Desktop\KakaoTalk_20230405_05552719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1" t="8462" r="39599"/>
          <a:stretch/>
        </p:blipFill>
        <p:spPr bwMode="auto">
          <a:xfrm rot="16200000">
            <a:off x="5304815" y="860802"/>
            <a:ext cx="1582373" cy="639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9442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다양한 폼 요소 다루기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661487" y="2700362"/>
            <a:ext cx="8869027" cy="3915581"/>
            <a:chOff x="378691" y="2700362"/>
            <a:chExt cx="8869027" cy="3915581"/>
          </a:xfrm>
        </p:grpSpPr>
        <p:pic>
          <p:nvPicPr>
            <p:cNvPr id="16389" name="Picture 5" descr="C:\Users\admin\Desktop\KakaoTalk_20230405_055526766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031905" y="2047148"/>
              <a:ext cx="3915581" cy="5222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0" name="Picture 2" descr="C:\Users\admin\Desktop\KakaoTalk_20230405_055526314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24" b="7855"/>
            <a:stretch/>
          </p:blipFill>
          <p:spPr bwMode="auto">
            <a:xfrm>
              <a:off x="5778133" y="2700362"/>
              <a:ext cx="3469585" cy="3915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086214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mtClean="0"/>
              <a:t>다양한 폼 요소 다루기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기본편 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095625"/>
            <a:ext cx="60769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 descr="C:\Users\admin\Desktop\KakaoTalk_20230405_05523237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3922" r="41084"/>
          <a:stretch/>
        </p:blipFill>
        <p:spPr bwMode="auto">
          <a:xfrm rot="16200000">
            <a:off x="4987925" y="1314122"/>
            <a:ext cx="2216153" cy="782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6618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자바스크립트 </a:t>
            </a:r>
            <a:r>
              <a:rPr lang="ko-KR" altLang="en-US" b="1" dirty="0" smtClean="0"/>
              <a:t>함수</a:t>
            </a:r>
            <a:r>
              <a:rPr lang="en-US" altLang="ko-KR" b="1" dirty="0" smtClean="0"/>
              <a:t>(Function)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8884479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자바스크립트 함수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9093183" cy="890157"/>
            <a:chOff x="2954595" y="2683723"/>
            <a:chExt cx="9093183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093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함수란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프로그램의 코드를 저장한 공간 </a:t>
              </a:r>
              <a:r>
                <a:rPr lang="en-US" altLang="ko-KR" sz="1400" dirty="0" smtClean="0"/>
                <a:t>= </a:t>
              </a:r>
              <a:r>
                <a:rPr lang="ko-KR" altLang="en-US" sz="1400" dirty="0" err="1" smtClean="0"/>
                <a:t>특정기능을</a:t>
              </a:r>
              <a:r>
                <a:rPr lang="ko-KR" altLang="en-US" sz="1400" dirty="0" smtClean="0"/>
                <a:t> 수행하는 소스코드를 따로 묶어 놓은 덩어리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변수에는 데이터만 저장할 수 있고</a:t>
              </a:r>
              <a:r>
                <a:rPr lang="en-US" altLang="ko-KR" sz="1400" dirty="0" smtClean="0"/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코드를 저장할 수 없는 한계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존재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③ </a:t>
              </a:r>
              <a:r>
                <a:rPr lang="en-US" altLang="ko-KR" sz="1400" dirty="0" smtClean="0"/>
                <a:t>but, </a:t>
              </a:r>
              <a:r>
                <a:rPr lang="ko-KR" altLang="en-US" sz="1400" dirty="0" smtClean="0"/>
                <a:t>함수를 사용하면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코드를 메모리에 저장했다가 필요할 때마다 호출하여 사용할 수 있습니다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74198" y="3915654"/>
            <a:ext cx="11643604" cy="2635766"/>
            <a:chOff x="378692" y="4017254"/>
            <a:chExt cx="11643604" cy="26357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67" b="20374"/>
            <a:stretch/>
          </p:blipFill>
          <p:spPr>
            <a:xfrm>
              <a:off x="5384800" y="4017254"/>
              <a:ext cx="6637496" cy="2635766"/>
            </a:xfrm>
            <a:prstGeom prst="rect">
              <a:avLst/>
            </a:prstGeom>
          </p:spPr>
        </p:pic>
        <p:pic>
          <p:nvPicPr>
            <p:cNvPr id="2050" name="Picture 2" descr="C:\Users\admin\Desktop\KakaoTalk_20230401_113521108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82" b="25124"/>
            <a:stretch/>
          </p:blipFill>
          <p:spPr bwMode="auto">
            <a:xfrm>
              <a:off x="378692" y="4019905"/>
              <a:ext cx="4917208" cy="2629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431975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자바스크립트 함수 정의 및 실행방법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9093183" cy="890157"/>
            <a:chOff x="2954595" y="2683723"/>
            <a:chExt cx="9093183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093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함수선언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함수가 어떤 명령을 처리해야 할지 미리 알려주는 것을 </a:t>
              </a:r>
              <a:r>
                <a:rPr lang="en-US" altLang="ko-KR" sz="1400" smtClean="0"/>
                <a:t>‘</a:t>
              </a:r>
              <a:r>
                <a:rPr lang="ko-KR" altLang="en-US" sz="1400" smtClean="0"/>
                <a:t>함수선언</a:t>
              </a:r>
              <a:r>
                <a:rPr lang="en-US" altLang="ko-KR" sz="1400" smtClean="0"/>
                <a:t>’ </a:t>
              </a:r>
              <a:r>
                <a:rPr lang="ko-KR" altLang="en-US" sz="1400" smtClean="0"/>
                <a:t>이라고 합니다</a:t>
              </a:r>
              <a:r>
                <a:rPr lang="en-US" altLang="ko-KR" sz="140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함수실행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선언한 함수를 가져와 사용하는 것을 </a:t>
              </a:r>
              <a:r>
                <a:rPr lang="en-US" altLang="ko-KR" sz="1400" smtClean="0"/>
                <a:t>‘</a:t>
              </a:r>
              <a:r>
                <a:rPr lang="ko-KR" altLang="en-US" sz="1400" smtClean="0"/>
                <a:t>함수실행</a:t>
              </a:r>
              <a:r>
                <a:rPr lang="en-US" altLang="ko-KR" sz="1400" smtClean="0"/>
                <a:t>’ </a:t>
              </a:r>
              <a:r>
                <a:rPr lang="ko-KR" altLang="en-US" sz="1400" smtClean="0"/>
                <a:t>이라고 합니다</a:t>
              </a:r>
              <a:r>
                <a:rPr lang="en-US" altLang="ko-KR" sz="1400" smtClean="0"/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/>
                <a:t>&gt;</a:t>
              </a:r>
              <a:r>
                <a:rPr lang="ko-KR" altLang="en-US" sz="1400"/>
                <a:t> </a:t>
              </a:r>
              <a:r>
                <a:rPr lang="ko-KR" altLang="en-US" sz="1400" smtClean="0"/>
                <a:t>함수를 실행하기 위해 함수이름을 사용하는 것을 </a:t>
              </a:r>
              <a:r>
                <a:rPr lang="en-US" altLang="ko-KR" sz="1400" smtClean="0"/>
                <a:t>‘</a:t>
              </a:r>
              <a:r>
                <a:rPr lang="ko-KR" altLang="en-US" sz="1400" smtClean="0"/>
                <a:t>함수호출</a:t>
              </a:r>
              <a:r>
                <a:rPr lang="en-US" altLang="ko-KR" sz="1400" smtClean="0"/>
                <a:t>’ </a:t>
              </a:r>
              <a:r>
                <a:rPr lang="ko-KR" altLang="en-US" sz="1400" smtClean="0"/>
                <a:t>이라고 합니다</a:t>
              </a:r>
              <a:r>
                <a:rPr lang="en-US" altLang="ko-KR" sz="140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07011" y="3967163"/>
            <a:ext cx="11377979" cy="2486025"/>
            <a:chOff x="594946" y="4081463"/>
            <a:chExt cx="11377979" cy="248602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46" y="4081463"/>
              <a:ext cx="3867150" cy="2219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575" y="5986979"/>
              <a:ext cx="914400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775" y="4081463"/>
              <a:ext cx="6915150" cy="961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775" y="5110163"/>
              <a:ext cx="3162300" cy="145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6797" y="5135671"/>
              <a:ext cx="3581411" cy="803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951959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기본 함수 </a:t>
            </a:r>
            <a:r>
              <a:rPr lang="ko-KR" altLang="en-US" sz="3500" b="1" dirty="0" err="1" smtClean="0"/>
              <a:t>정의문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8197377" cy="890157"/>
            <a:chOff x="2954595" y="2683723"/>
            <a:chExt cx="8197377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함수를 사용하여 코드를 저장하는 것 </a:t>
              </a:r>
              <a:r>
                <a:rPr lang="en-US" altLang="ko-KR" sz="1400" dirty="0" smtClean="0"/>
                <a:t>=&gt; </a:t>
              </a:r>
              <a:r>
                <a:rPr lang="ko-KR" altLang="en-US" sz="1400" dirty="0" smtClean="0"/>
                <a:t>함수 </a:t>
              </a:r>
              <a:r>
                <a:rPr lang="ko-KR" altLang="en-US" sz="1400" dirty="0" err="1" smtClean="0"/>
                <a:t>정의문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변수 선언 시</a:t>
              </a:r>
              <a:r>
                <a:rPr lang="en-US" altLang="ko-KR" sz="1400" dirty="0" smtClean="0"/>
                <a:t>, let </a:t>
              </a:r>
              <a:r>
                <a:rPr lang="ko-KR" altLang="en-US" sz="1400" dirty="0" smtClean="0"/>
                <a:t>키워드 사용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함수 선언 시</a:t>
              </a:r>
              <a:r>
                <a:rPr lang="en-US" altLang="ko-KR" sz="1400" dirty="0" smtClean="0"/>
                <a:t>, function </a:t>
              </a:r>
              <a:r>
                <a:rPr lang="ko-KR" altLang="en-US" sz="1400" dirty="0" smtClean="0"/>
                <a:t>키워드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③ 기본 함수 </a:t>
              </a:r>
              <a:r>
                <a:rPr lang="ko-KR" altLang="en-US" sz="1400" dirty="0" err="1" smtClean="0"/>
                <a:t>정의문은</a:t>
              </a:r>
              <a:r>
                <a:rPr lang="ko-KR" altLang="en-US" sz="1400" dirty="0" smtClean="0"/>
                <a:t> 크게 </a:t>
              </a:r>
              <a:r>
                <a:rPr lang="en-US" altLang="ko-KR" sz="1400" dirty="0" smtClean="0"/>
                <a:t>2</a:t>
              </a:r>
              <a:r>
                <a:rPr lang="ko-KR" altLang="en-US" sz="1400" dirty="0" smtClean="0"/>
                <a:t>가지 방식 존재 </a:t>
              </a:r>
              <a:r>
                <a:rPr lang="en-US" altLang="ko-KR" sz="1400" dirty="0" smtClean="0"/>
                <a:t>=&gt; </a:t>
              </a:r>
              <a:r>
                <a:rPr lang="ko-KR" altLang="en-US" sz="1400" dirty="0" smtClean="0"/>
                <a:t>일반 함수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선언식 및 익명 함수 선언식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196981" y="4197188"/>
            <a:ext cx="9798039" cy="1875558"/>
            <a:chOff x="614362" y="4197188"/>
            <a:chExt cx="9798039" cy="18755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362" y="4197188"/>
              <a:ext cx="5027851" cy="187555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1687" y="4197188"/>
              <a:ext cx="4530714" cy="1841662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2072640" y="4762500"/>
            <a:ext cx="571500" cy="194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63539" y="4705652"/>
            <a:ext cx="1112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FF0000"/>
                </a:solidFill>
              </a:rPr>
              <a:t>함수명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88753" y="4762500"/>
            <a:ext cx="571500" cy="194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8735061" y="4705652"/>
            <a:ext cx="1112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참조변수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91" y="2112766"/>
            <a:ext cx="1594508" cy="17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927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익명 함수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8197377" cy="890157"/>
            <a:chOff x="2954595" y="2683723"/>
            <a:chExt cx="8197377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익명 함수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이름이 없는 함수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8013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익명 함수는 함수 자체가 식</a:t>
              </a:r>
              <a:r>
                <a:rPr lang="en-US" altLang="ko-KR" sz="1400" smtClean="0"/>
                <a:t>(Expression)</a:t>
              </a:r>
              <a:r>
                <a:rPr lang="ko-KR" altLang="en-US" sz="1400" smtClean="0"/>
                <a:t>이기 때문에 익명 함수를 변수에 할당할 수 있습니다</a:t>
              </a:r>
              <a:r>
                <a:rPr lang="en-US" altLang="ko-KR" sz="140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&gt;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또한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,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다른 함수의 매개변수로 사용할 수도 있습니다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45731" y="4071938"/>
            <a:ext cx="4300538" cy="1804987"/>
            <a:chOff x="1338262" y="4071938"/>
            <a:chExt cx="4300538" cy="1804987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262" y="4071938"/>
              <a:ext cx="3315041" cy="1804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2050" y="5419725"/>
              <a:ext cx="666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429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‘const’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475345" y="2765416"/>
            <a:ext cx="694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</a:t>
            </a:r>
            <a:r>
              <a:rPr lang="en-US" altLang="ko-KR" sz="1400"/>
              <a:t>'let'</a:t>
            </a:r>
            <a:r>
              <a:rPr lang="ko-KR" altLang="en-US" sz="1400"/>
              <a:t>변수 보다 더욱 엄격한 문법의 필요성 대두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475344" y="3064356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변수 중복 선언불가 </a:t>
            </a:r>
            <a:r>
              <a:rPr lang="en-US" altLang="ko-KR" sz="1400"/>
              <a:t>+ </a:t>
            </a:r>
            <a:r>
              <a:rPr lang="ko-KR" altLang="en-US" sz="1400"/>
              <a:t>변수에 최초 할당된 데이터 변경불가 </a:t>
            </a:r>
            <a:r>
              <a:rPr lang="en-US" altLang="ko-KR" sz="1400"/>
              <a:t>=&gt; ‘const’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0F25AD-3CBE-47DF-86AF-0BE32233E7D6}"/>
              </a:ext>
            </a:extLst>
          </p:cNvPr>
          <p:cNvGrpSpPr/>
          <p:nvPr/>
        </p:nvGrpSpPr>
        <p:grpSpPr>
          <a:xfrm>
            <a:off x="671874" y="3431949"/>
            <a:ext cx="10848253" cy="3409887"/>
            <a:chOff x="210272" y="3431949"/>
            <a:chExt cx="10848253" cy="34098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BA9B3F-EFB2-4D2B-981D-8CFE21AE1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84" y="3551671"/>
              <a:ext cx="1957097" cy="88959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4D3B831-749E-48A5-881A-1A662D6A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084" y="4493739"/>
              <a:ext cx="3452379" cy="5316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C6D15B1-C676-4773-A541-B0C5A20B0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272" y="6315786"/>
              <a:ext cx="3476192" cy="5260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5139F56-AD2C-4891-A761-9085C4A1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084" y="5062364"/>
              <a:ext cx="1602584" cy="124570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2CC1B69-4BFE-4BD4-8D36-15606732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0615" y="3485868"/>
              <a:ext cx="2257425" cy="172402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DFD5D2F-D4E3-46B7-99D0-A2E5188D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9460" y="5495635"/>
              <a:ext cx="3018093" cy="74833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8268CDE-DB40-4FF9-B729-2C20C02C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3837" y="3431949"/>
              <a:ext cx="2190750" cy="17526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5D398F6-731C-44FB-96C2-28571F95A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3837" y="5495635"/>
              <a:ext cx="3214688" cy="51914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BDABD81-9E8B-4883-B569-8C946094D740}"/>
              </a:ext>
            </a:extLst>
          </p:cNvPr>
          <p:cNvSpPr txBox="1"/>
          <p:nvPr/>
        </p:nvSpPr>
        <p:spPr>
          <a:xfrm>
            <a:off x="4811062" y="6154181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*변수에 대한 개념에 일치하지 않는 기능 </a:t>
            </a:r>
            <a:r>
              <a:rPr lang="en-US" altLang="ko-KR" sz="1400"/>
              <a:t>: </a:t>
            </a:r>
            <a:r>
              <a:rPr lang="en-US" altLang="ko-KR" sz="1400" b="1">
                <a:solidFill>
                  <a:srgbClr val="FF0000"/>
                </a:solidFill>
              </a:rPr>
              <a:t>const =&gt; </a:t>
            </a:r>
            <a:r>
              <a:rPr lang="ko-KR" altLang="en-US" sz="1400" b="1">
                <a:solidFill>
                  <a:srgbClr val="FF0000"/>
                </a:solidFill>
              </a:rPr>
              <a:t>그래서 상수선언</a:t>
            </a:r>
            <a:r>
              <a:rPr lang="en-US" altLang="ko-KR" sz="1400" b="1">
                <a:solidFill>
                  <a:srgbClr val="FF0000"/>
                </a:solidFill>
              </a:rPr>
              <a:t>! </a:t>
            </a:r>
            <a:r>
              <a:rPr lang="ko-KR" altLang="en-US" sz="1400" b="1">
                <a:solidFill>
                  <a:srgbClr val="FF0000"/>
                </a:solidFill>
              </a:rPr>
              <a:t>이라고 부름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BA2FD1-9DD9-434A-94F6-7CBC00EABA5D}"/>
              </a:ext>
            </a:extLst>
          </p:cNvPr>
          <p:cNvSpPr txBox="1"/>
          <p:nvPr/>
        </p:nvSpPr>
        <p:spPr>
          <a:xfrm>
            <a:off x="4811062" y="6461958"/>
            <a:ext cx="688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**상수 </a:t>
            </a:r>
            <a:r>
              <a:rPr lang="en-US" altLang="ko-KR" sz="1400"/>
              <a:t>: </a:t>
            </a:r>
            <a:r>
              <a:rPr lang="ko-KR" altLang="en-US" sz="1400"/>
              <a:t>수식에서 변하지 않는 고정 값을 의미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5305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일반 함수 </a:t>
            </a:r>
            <a:r>
              <a:rPr lang="en-US" altLang="ko-KR" sz="3500" b="1" dirty="0" smtClean="0"/>
              <a:t>VS </a:t>
            </a:r>
            <a:r>
              <a:rPr lang="ko-KR" altLang="en-US" sz="3500" b="1" dirty="0" smtClean="0"/>
              <a:t>익명 함수 차이점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8197377" cy="890157"/>
            <a:chOff x="2954595" y="2683723"/>
            <a:chExt cx="8197377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일반 함수의 경우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함수 호출 시 </a:t>
              </a:r>
              <a:r>
                <a:rPr lang="ko-KR" altLang="en-US" sz="1400" dirty="0" err="1" smtClean="0"/>
                <a:t>호이스팅</a:t>
              </a:r>
              <a:r>
                <a:rPr lang="en-US" altLang="ko-KR" sz="1400" dirty="0" smtClean="0"/>
                <a:t>(hoisting) </a:t>
              </a:r>
              <a:r>
                <a:rPr lang="ko-KR" altLang="en-US" sz="1400" dirty="0" smtClean="0"/>
                <a:t>기술 지원 가능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익명 함수의 경우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호이스팅</a:t>
              </a:r>
              <a:r>
                <a:rPr lang="ko-KR" altLang="en-US" sz="1400" dirty="0" smtClean="0"/>
                <a:t> 기술 지원 불가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③ </a:t>
              </a:r>
              <a:r>
                <a:rPr lang="ko-KR" altLang="en-US" sz="1400" dirty="0" err="1" smtClean="0"/>
                <a:t>호이스팅</a:t>
              </a:r>
              <a:r>
                <a:rPr lang="ko-KR" altLang="en-US" sz="1400" dirty="0" smtClean="0"/>
                <a:t> 이란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호이스팅을</a:t>
              </a:r>
              <a:r>
                <a:rPr lang="ko-KR" altLang="en-US" sz="1400" dirty="0" smtClean="0"/>
                <a:t> 적용하면 함수 </a:t>
              </a:r>
              <a:r>
                <a:rPr lang="ko-KR" altLang="en-US" sz="1400" dirty="0" err="1" smtClean="0"/>
                <a:t>정의문</a:t>
              </a:r>
              <a:r>
                <a:rPr lang="ko-KR" altLang="en-US" sz="1400" dirty="0" smtClean="0"/>
                <a:t> 보다 </a:t>
              </a:r>
              <a:r>
                <a:rPr lang="ko-KR" altLang="en-US" sz="1400" dirty="0" err="1" smtClean="0"/>
                <a:t>호출문이</a:t>
              </a:r>
              <a:r>
                <a:rPr lang="ko-KR" altLang="en-US" sz="1400" dirty="0" smtClean="0"/>
                <a:t> 먼저 나와도 함수 호출 가능</a:t>
              </a:r>
              <a:r>
                <a:rPr lang="en-US" altLang="ko-KR" sz="1400" dirty="0" smtClean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37" y="3848483"/>
            <a:ext cx="2870489" cy="27406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787" y="3846732"/>
            <a:ext cx="2365521" cy="27424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1" b="17710"/>
          <a:stretch/>
        </p:blipFill>
        <p:spPr>
          <a:xfrm>
            <a:off x="85076" y="4060467"/>
            <a:ext cx="6032426" cy="23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108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 </a:t>
            </a:r>
            <a:r>
              <a:rPr lang="ko-KR" altLang="en-US" sz="3500" b="1" dirty="0" err="1" smtClean="0"/>
              <a:t>정의문</a:t>
            </a:r>
            <a:r>
              <a:rPr lang="ko-KR" altLang="en-US" sz="3500" b="1" dirty="0" smtClean="0"/>
              <a:t> 활용 배경색 바꾸기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8197377" cy="890157"/>
            <a:chOff x="2954595" y="2683723"/>
            <a:chExt cx="8197377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060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err="1" smtClean="0"/>
                <a:t>getElementById</a:t>
              </a:r>
              <a:r>
                <a:rPr lang="en-US" altLang="ko-KR" sz="1400" dirty="0" smtClean="0"/>
                <a:t>( ) </a:t>
              </a:r>
              <a:r>
                <a:rPr lang="ko-KR" altLang="en-US" sz="1400" dirty="0" smtClean="0"/>
                <a:t>메서드 </a:t>
              </a:r>
              <a:r>
                <a:rPr lang="en-US" altLang="ko-KR" sz="1400" dirty="0" smtClean="0"/>
                <a:t>: id</a:t>
              </a:r>
              <a:r>
                <a:rPr lang="ko-KR" altLang="en-US" sz="1400" dirty="0" smtClean="0"/>
                <a:t>값을 이용해 문서 객체</a:t>
              </a: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태그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를 선택하는 메서드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CSS</a:t>
              </a:r>
              <a:r>
                <a:rPr lang="ko-KR" altLang="en-US" sz="1400" dirty="0" smtClean="0"/>
                <a:t>의 아이디 </a:t>
              </a:r>
              <a:r>
                <a:rPr lang="ko-KR" altLang="en-US" sz="1400" dirty="0" err="1" smtClean="0"/>
                <a:t>선택자와</a:t>
              </a:r>
              <a:r>
                <a:rPr lang="ko-KR" altLang="en-US" sz="1400" dirty="0" smtClean="0"/>
                <a:t> 비슷한 역할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문서 객체의 </a:t>
              </a:r>
              <a:r>
                <a:rPr lang="en-US" altLang="ko-KR" sz="1400" dirty="0" smtClean="0"/>
                <a:t>style</a:t>
              </a:r>
              <a:r>
                <a:rPr lang="ko-KR" altLang="en-US" sz="1400" dirty="0" smtClean="0"/>
                <a:t>에 접근하고 적용하고자 하는 속성에 새 값 입력 가능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3642867"/>
            <a:ext cx="5615276" cy="31138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5977791"/>
            <a:ext cx="5753100" cy="778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t="51805" r="8656" b="21111"/>
          <a:stretch/>
        </p:blipFill>
        <p:spPr>
          <a:xfrm>
            <a:off x="6105523" y="4332829"/>
            <a:ext cx="5743576" cy="13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953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여러 번 사용할 수 있는 함수</a:t>
            </a:r>
            <a:r>
              <a:rPr lang="en-US" altLang="ko-KR" sz="3500" b="1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9042163" cy="1209464"/>
            <a:chOff x="2954595" y="2683723"/>
            <a:chExt cx="9042163" cy="12094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2683723"/>
              <a:ext cx="7710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입력값을 바꿔 여러 번 사용할 수 있게 하는 가치 </a:t>
              </a:r>
              <a:r>
                <a:rPr lang="en-US" altLang="ko-KR" sz="1400" smtClean="0"/>
                <a:t>=&gt; </a:t>
              </a:r>
              <a:r>
                <a:rPr lang="ko-KR" altLang="en-US" sz="1400" smtClean="0"/>
                <a:t>함수 재사용성 이라고 합니다</a:t>
              </a:r>
              <a:r>
                <a:rPr lang="en-US" altLang="ko-KR" sz="140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9042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&gt;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재사용이 가능한 함수를 만들어주기 위해서는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“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매개변수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(parameter)”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와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“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인수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(argument)”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개념 이해 필요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매개변수</a:t>
              </a:r>
              <a:r>
                <a:rPr lang="en-US" altLang="ko-KR" sz="1400" smtClean="0"/>
                <a:t>(=</a:t>
              </a:r>
              <a:r>
                <a:rPr lang="ko-KR" altLang="en-US" sz="1400" smtClean="0"/>
                <a:t>인자</a:t>
              </a:r>
              <a:r>
                <a:rPr lang="en-US" altLang="ko-KR" sz="1400" smtClean="0"/>
                <a:t>): </a:t>
              </a:r>
              <a:r>
                <a:rPr lang="ko-KR" altLang="en-US" sz="1400" smtClean="0"/>
                <a:t>함수를 실행하기 위해 필요하다고 지정하는 값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585410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인수</a:t>
              </a:r>
              <a:r>
                <a:rPr lang="en-US" altLang="ko-KR" sz="1400" smtClean="0"/>
                <a:t>(=</a:t>
              </a:r>
              <a:r>
                <a:rPr lang="ko-KR" altLang="en-US" sz="1400" smtClean="0"/>
                <a:t>전달인자</a:t>
              </a:r>
              <a:r>
                <a:rPr lang="en-US" altLang="ko-KR" sz="1400" smtClean="0"/>
                <a:t>): </a:t>
              </a:r>
              <a:r>
                <a:rPr lang="ko-KR" altLang="en-US" sz="1400" smtClean="0"/>
                <a:t>함수를 실행할 때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매개변수로 넘겨주는 값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01" y="4359266"/>
            <a:ext cx="3183914" cy="182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77740" y="6337238"/>
            <a:ext cx="278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재사용이 불가능한 함수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92" y="4359267"/>
            <a:ext cx="3524417" cy="182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35" y="4359267"/>
            <a:ext cx="4291013" cy="183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991600" y="5143500"/>
            <a:ext cx="523875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48650" y="4733925"/>
            <a:ext cx="1004887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9707417" y="5157474"/>
            <a:ext cx="1164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매개변수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9124923" y="4731826"/>
            <a:ext cx="1164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인수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8439122" y="6337238"/>
            <a:ext cx="278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재사용이 가능한 함수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4304781" y="6337238"/>
            <a:ext cx="278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재사용이 애매한 함수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6685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매개변수가 있는 함수 </a:t>
            </a:r>
            <a:r>
              <a:rPr lang="ko-KR" altLang="en-US" sz="3500" b="1" dirty="0" err="1" smtClean="0"/>
              <a:t>정의문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997312" y="2683723"/>
            <a:ext cx="8197377" cy="890157"/>
            <a:chOff x="2954595" y="2683723"/>
            <a:chExt cx="8197377" cy="890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2683723"/>
              <a:ext cx="7710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기본 함수 </a:t>
              </a:r>
              <a:r>
                <a:rPr lang="ko-KR" altLang="en-US" sz="1400" dirty="0" err="1" smtClean="0"/>
                <a:t>정의문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함수 안에 있는 코드를 실행할 때 단순히 </a:t>
              </a:r>
              <a:r>
                <a:rPr lang="ko-KR" altLang="en-US" sz="1400" dirty="0" err="1" smtClean="0"/>
                <a:t>함수명으로</a:t>
              </a:r>
              <a:r>
                <a:rPr lang="ko-KR" altLang="en-US" sz="1400" dirty="0" smtClean="0"/>
                <a:t> 호출해서 실행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&gt;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함수를 호출할 때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값을 전달할 수 없는 한계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매개변수가 있는 함수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함수를 호출할 때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전달하고자 하는 값을 입력하여 호출할 수 있음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13" t="54232" r="48400"/>
          <a:stretch/>
        </p:blipFill>
        <p:spPr>
          <a:xfrm>
            <a:off x="382077" y="3826906"/>
            <a:ext cx="3655342" cy="10094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2" y="5070872"/>
            <a:ext cx="6304529" cy="16580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880" y="3808375"/>
            <a:ext cx="2335673" cy="12568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909" y="5196614"/>
            <a:ext cx="4976984" cy="14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9325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질의응답창을 통해 </a:t>
            </a:r>
            <a:r>
              <a:rPr lang="ko-KR" altLang="en-US" sz="3500" b="1" dirty="0" err="1" smtClean="0"/>
              <a:t>함수문</a:t>
            </a:r>
            <a:r>
              <a:rPr lang="ko-KR" altLang="en-US" sz="3500" b="1" dirty="0" smtClean="0"/>
              <a:t> 완성하기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57884" y="3048001"/>
            <a:ext cx="10676232" cy="3363912"/>
            <a:chOff x="560387" y="3654169"/>
            <a:chExt cx="9780221" cy="308159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387" y="3654169"/>
              <a:ext cx="3434701" cy="299878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2096" y="6049841"/>
              <a:ext cx="5878512" cy="685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03515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매개변수 없이 함수에 전달된 값 받아오기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997312" y="2683723"/>
            <a:ext cx="9267588" cy="890157"/>
            <a:chOff x="2954595" y="2683723"/>
            <a:chExt cx="9267588" cy="8901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함수 </a:t>
              </a:r>
              <a:r>
                <a:rPr lang="ko-KR" altLang="en-US" sz="1400" dirty="0" err="1" smtClean="0"/>
                <a:t>정의문에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arguments</a:t>
              </a:r>
              <a:r>
                <a:rPr lang="ko-KR" altLang="en-US" sz="1400" dirty="0" smtClean="0"/>
                <a:t>를 활용하면 매개변수를 사용하는 것처럼 함수 </a:t>
              </a:r>
              <a:r>
                <a:rPr lang="ko-KR" altLang="en-US" sz="1400" dirty="0" err="1" smtClean="0"/>
                <a:t>호출문의</a:t>
              </a:r>
              <a:r>
                <a:rPr lang="ko-KR" altLang="en-US" sz="1400" dirty="0" smtClean="0"/>
                <a:t> 값을 받아올 수 있습니다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991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매개변수가 없는 상태에서 데이터를 전달하여 함수를 호출하면 그 값은 배열에 저장됩니다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함수 정의문에서는 그 값을 </a:t>
              </a:r>
              <a:r>
                <a:rPr lang="en-US" altLang="ko-KR" sz="1400" dirty="0" smtClean="0"/>
                <a:t>arguments</a:t>
              </a:r>
              <a:r>
                <a:rPr lang="ko-KR" altLang="en-US" sz="1400" dirty="0" smtClean="0"/>
                <a:t>라는 변수로 참조합니다</a:t>
              </a:r>
              <a:r>
                <a:rPr lang="en-US" altLang="ko-KR" sz="1400" dirty="0" smtClean="0"/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41" y="3945359"/>
            <a:ext cx="5829300" cy="1981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" t="28796" b="49503"/>
          <a:stretch/>
        </p:blipFill>
        <p:spPr>
          <a:xfrm>
            <a:off x="6775451" y="3557293"/>
            <a:ext cx="3930650" cy="12384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61666" b="4352"/>
          <a:stretch/>
        </p:blipFill>
        <p:spPr>
          <a:xfrm>
            <a:off x="6775451" y="4875382"/>
            <a:ext cx="3935564" cy="188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348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함수에서 </a:t>
            </a:r>
            <a:r>
              <a:rPr lang="en-US" altLang="ko-KR" sz="3500" b="1" dirty="0" smtClean="0"/>
              <a:t>return</a:t>
            </a:r>
            <a:r>
              <a:rPr lang="ko-KR" altLang="en-US" sz="3500" b="1" dirty="0" smtClean="0"/>
              <a:t>문의 역할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997312" y="2683723"/>
            <a:ext cx="9267588" cy="890157"/>
            <a:chOff x="2954595" y="2683723"/>
            <a:chExt cx="9267588" cy="8901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함수 안에서 결과값을 표시할 수도 있지만</a:t>
              </a:r>
              <a:r>
                <a:rPr lang="en-US" altLang="ko-KR" sz="1400" smtClean="0"/>
                <a:t>,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다른 계산에 적용해야하는 경우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, return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문 사용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991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함수를 실행한 후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그 결과값을 함수 밖으로 넘기는 것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=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함수값을 반환한다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(return)</a:t>
              </a:r>
              <a:r>
                <a:rPr lang="ko-KR" altLang="en-US" sz="1400" smtClean="0"/>
                <a:t>라고 표현</a:t>
              </a:r>
              <a:endParaRPr lang="ko-KR" alt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/>
                <a:t>&gt; </a:t>
              </a:r>
              <a:r>
                <a:rPr lang="ko-KR" altLang="en-US" sz="1400" smtClean="0"/>
                <a:t>반환위치 </a:t>
              </a:r>
              <a:r>
                <a:rPr lang="en-US" altLang="ko-KR" sz="1400" smtClean="0"/>
                <a:t>= </a:t>
              </a:r>
              <a:r>
                <a:rPr lang="ko-KR" altLang="en-US" sz="1400" smtClean="0"/>
                <a:t>함수를 호출한 위치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1" y="3791157"/>
            <a:ext cx="6429375" cy="2533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81525"/>
            <a:ext cx="45148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06060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return </a:t>
            </a:r>
            <a:r>
              <a:rPr lang="ko-KR" altLang="en-US" sz="3500" b="1" smtClean="0"/>
              <a:t>문에서 식 사용 예시</a:t>
            </a:r>
            <a:r>
              <a:rPr lang="en-US" altLang="ko-KR" sz="3500" b="1" smtClean="0"/>
              <a:t>!</a:t>
            </a:r>
            <a:r>
              <a:rPr lang="ko-KR" altLang="en-US" sz="3500" b="1" smtClean="0"/>
              <a:t> 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871215" y="2683723"/>
            <a:ext cx="644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간단한 식의 경우</a:t>
            </a:r>
            <a:r>
              <a:rPr lang="en-US" altLang="ko-KR" sz="1400" smtClean="0"/>
              <a:t>, </a:t>
            </a:r>
            <a:r>
              <a:rPr lang="ko-KR" altLang="en-US" sz="1400" smtClean="0"/>
              <a:t>다음과 같이 </a:t>
            </a:r>
            <a:r>
              <a:rPr lang="en-US" altLang="ko-KR" sz="1400" smtClean="0"/>
              <a:t>return</a:t>
            </a:r>
            <a:r>
              <a:rPr lang="ko-KR" altLang="en-US" sz="1400" smtClean="0"/>
              <a:t>문에서 식을 반환할 수도 있습니다</a:t>
            </a:r>
            <a:r>
              <a:rPr lang="en-US" altLang="ko-KR" sz="140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2" y="3791157"/>
            <a:ext cx="6429375" cy="2533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381" y="4428915"/>
            <a:ext cx="50958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30617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함수에서 </a:t>
            </a:r>
            <a:r>
              <a:rPr lang="en-US" altLang="ko-KR" sz="3500" b="1" dirty="0" smtClean="0"/>
              <a:t>return</a:t>
            </a:r>
            <a:r>
              <a:rPr lang="ko-KR" altLang="en-US" sz="3500" b="1" dirty="0" smtClean="0"/>
              <a:t>문의 역할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997312" y="2683723"/>
            <a:ext cx="9267588" cy="890157"/>
            <a:chOff x="2954595" y="2683723"/>
            <a:chExt cx="9267588" cy="8901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문은 함수에서 결과값을 반환할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991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함수에서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실행되면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반복문의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break</a:t>
              </a:r>
              <a:r>
                <a:rPr lang="ko-KR" altLang="en-US" sz="1400" dirty="0" smtClean="0"/>
                <a:t>문과 비슷하게 코드가 강제로 종료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err="1" smtClean="0"/>
                <a:t>정의문에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사용되면 함수를 호출했을 때 결과값을 반환</a:t>
              </a:r>
              <a:r>
                <a:rPr lang="en-US" altLang="ko-KR" sz="1400" dirty="0" smtClean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9965" y="4027703"/>
            <a:ext cx="12052071" cy="2350437"/>
            <a:chOff x="78972" y="4347743"/>
            <a:chExt cx="12052071" cy="235043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05" r="20757"/>
            <a:stretch/>
          </p:blipFill>
          <p:spPr>
            <a:xfrm rot="16200000">
              <a:off x="1603659" y="2823056"/>
              <a:ext cx="2350437" cy="539981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9" r="67329" b="4704"/>
            <a:stretch/>
          </p:blipFill>
          <p:spPr>
            <a:xfrm rot="16200000">
              <a:off x="7863619" y="2430756"/>
              <a:ext cx="1999459" cy="6535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84910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함수에서 </a:t>
            </a:r>
            <a:r>
              <a:rPr lang="en-US" altLang="ko-KR" sz="3500" b="1" dirty="0" smtClean="0"/>
              <a:t>return</a:t>
            </a:r>
            <a:r>
              <a:rPr lang="ko-KR" altLang="en-US" sz="3500" b="1" dirty="0" smtClean="0"/>
              <a:t>문의 역할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997312" y="2683723"/>
            <a:ext cx="9267588" cy="890157"/>
            <a:chOff x="2954595" y="2683723"/>
            <a:chExt cx="9267588" cy="8901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문은 함수에서 결과값을 반환할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991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함수에서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실행되면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반복문의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break</a:t>
              </a:r>
              <a:r>
                <a:rPr lang="ko-KR" altLang="en-US" sz="1400" dirty="0" smtClean="0"/>
                <a:t>문과 비슷하게 코드가 강제로 종료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err="1" smtClean="0"/>
                <a:t>정의문에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사용되면 함수를 호출했을 때 결과값을 반환</a:t>
              </a:r>
              <a:r>
                <a:rPr lang="en-US" altLang="ko-KR" sz="1400" dirty="0" smtClean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44" y="3654169"/>
            <a:ext cx="5005645" cy="30283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389" y="5617562"/>
            <a:ext cx="54673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86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변수명 작성 시</a:t>
            </a:r>
            <a:r>
              <a:rPr lang="en-US" altLang="ko-KR" sz="3500" b="1"/>
              <a:t>, Tip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3865418" y="2765416"/>
            <a:ext cx="4461164" cy="606717"/>
            <a:chOff x="2475345" y="2765416"/>
            <a:chExt cx="4461164" cy="606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2475345" y="2765416"/>
              <a:ext cx="44611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변수명 작성 시</a:t>
              </a:r>
              <a:r>
                <a:rPr lang="en-US" altLang="ko-KR" sz="1400"/>
                <a:t>, </a:t>
              </a:r>
              <a:r>
                <a:rPr lang="ko-KR" altLang="en-US" sz="1400"/>
                <a:t>카멜</a:t>
              </a:r>
              <a:r>
                <a:rPr lang="en-US" altLang="ko-KR" sz="1400"/>
                <a:t>(Camel = </a:t>
              </a:r>
              <a:r>
                <a:rPr lang="ko-KR" altLang="en-US" sz="1400"/>
                <a:t>낙타</a:t>
              </a:r>
              <a:r>
                <a:rPr lang="en-US" altLang="ko-KR" sz="1400"/>
                <a:t>) </a:t>
              </a:r>
              <a:r>
                <a:rPr lang="ko-KR" altLang="en-US" sz="1400"/>
                <a:t>표기법 추천</a:t>
              </a:r>
              <a:r>
                <a:rPr lang="en-US" altLang="ko-KR" sz="1400"/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2475345" y="3064356"/>
              <a:ext cx="4322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상수명 작성 시</a:t>
              </a:r>
              <a:r>
                <a:rPr lang="en-US" altLang="ko-KR" sz="1400"/>
                <a:t>, </a:t>
              </a:r>
              <a:r>
                <a:rPr lang="ko-KR" altLang="en-US" sz="1400"/>
                <a:t>스네이크</a:t>
              </a:r>
              <a:r>
                <a:rPr lang="en-US" altLang="ko-KR" sz="1400"/>
                <a:t>(Snake) </a:t>
              </a:r>
              <a:r>
                <a:rPr lang="ko-KR" altLang="en-US" sz="1400"/>
                <a:t>표기법 추천</a:t>
              </a:r>
              <a:r>
                <a:rPr lang="en-US" altLang="ko-KR" sz="1400"/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2DBC896-D2EF-4708-93EB-58F06279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752" y="3585623"/>
            <a:ext cx="4612496" cy="10066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225130-3A0E-43D2-B9FA-FF239F3D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96" y="4982347"/>
            <a:ext cx="7482043" cy="11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2000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함수에서 </a:t>
            </a:r>
            <a:r>
              <a:rPr lang="en-US" altLang="ko-KR" sz="3500" b="1" dirty="0" smtClean="0"/>
              <a:t>return</a:t>
            </a:r>
            <a:r>
              <a:rPr lang="ko-KR" altLang="en-US" sz="3500" b="1" dirty="0" smtClean="0"/>
              <a:t>문의 역할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997312" y="2683723"/>
            <a:ext cx="9267588" cy="890157"/>
            <a:chOff x="2954595" y="2683723"/>
            <a:chExt cx="9267588" cy="8901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문은 함수에서 결과값을 반환할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991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smtClean="0"/>
                <a:t>함수에서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실행되면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반복문의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break</a:t>
              </a:r>
              <a:r>
                <a:rPr lang="ko-KR" altLang="en-US" sz="1400" dirty="0" smtClean="0"/>
                <a:t>문과 비슷하게 코드가 강제로 종료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266103"/>
              <a:ext cx="819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</a:t>
              </a:r>
              <a:r>
                <a:rPr lang="ko-KR" altLang="en-US" sz="1400" dirty="0" err="1" smtClean="0"/>
                <a:t>정의문에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return</a:t>
              </a:r>
              <a:r>
                <a:rPr lang="ko-KR" altLang="en-US" sz="1400" dirty="0" smtClean="0"/>
                <a:t>문이 사용되면 함수를 호출했을 때 결과값을 반환</a:t>
              </a:r>
              <a:r>
                <a:rPr lang="en-US" altLang="ko-KR" sz="1400" dirty="0" smtClean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083281" y="3744640"/>
            <a:ext cx="8025439" cy="2962911"/>
            <a:chOff x="452583" y="3744640"/>
            <a:chExt cx="8025439" cy="296291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848483"/>
              <a:ext cx="4632133" cy="285906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746" y="3744640"/>
              <a:ext cx="2633276" cy="2852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64087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재귀함수</a:t>
            </a:r>
            <a:r>
              <a:rPr lang="ko-KR" altLang="en-US" sz="3500" b="1" dirty="0" smtClean="0"/>
              <a:t> 호출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997313" y="2683723"/>
            <a:ext cx="9267587" cy="598967"/>
            <a:chOff x="2954596" y="2683723"/>
            <a:chExt cx="9267587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함수 </a:t>
              </a:r>
              <a:r>
                <a:rPr lang="ko-KR" altLang="en-US" sz="1400" dirty="0" err="1" smtClean="0"/>
                <a:t>정의문</a:t>
              </a:r>
              <a:r>
                <a:rPr lang="ko-KR" altLang="en-US" sz="1400" dirty="0" smtClean="0"/>
                <a:t> 내에서 작성한 코드로 함수를 다시 호출하는 것 </a:t>
              </a:r>
              <a:r>
                <a:rPr lang="en-US" altLang="ko-KR" sz="1400" dirty="0" smtClean="0"/>
                <a:t>: </a:t>
              </a:r>
              <a:r>
                <a:rPr lang="ko-KR" altLang="en-US" sz="1400" dirty="0" err="1" smtClean="0"/>
                <a:t>재귀함수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991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함수를 </a:t>
              </a:r>
              <a:r>
                <a:rPr lang="ko-KR" altLang="en-US" sz="1400" dirty="0" err="1" smtClean="0"/>
                <a:t>반복문처럼</a:t>
              </a:r>
              <a:r>
                <a:rPr lang="ko-KR" altLang="en-US" sz="1400" dirty="0" smtClean="0"/>
                <a:t> 여러 번 호출하기 위해 사용합니다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129639" y="3401840"/>
            <a:ext cx="7932722" cy="3002692"/>
            <a:chOff x="378691" y="3401840"/>
            <a:chExt cx="7932722" cy="300269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1" y="3401840"/>
              <a:ext cx="2409825" cy="14382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6470" y="3606152"/>
              <a:ext cx="3821456" cy="260436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0854" y="3401840"/>
              <a:ext cx="960559" cy="3002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775602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 </a:t>
            </a:r>
            <a:r>
              <a:rPr lang="ko-KR" altLang="en-US" sz="3500" b="1" dirty="0" err="1" smtClean="0"/>
              <a:t>스코프</a:t>
            </a:r>
            <a:r>
              <a:rPr lang="ko-KR" altLang="en-US" sz="3500" b="1" dirty="0" smtClean="0"/>
              <a:t> 개념 이해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249911" y="2683723"/>
            <a:ext cx="9692179" cy="598967"/>
            <a:chOff x="2954596" y="2683723"/>
            <a:chExt cx="969217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 smtClean="0"/>
                <a:t>스코프</a:t>
              </a:r>
              <a:r>
                <a:rPr lang="en-US" altLang="ko-KR" sz="1400" dirty="0" smtClean="0"/>
                <a:t>(scope) : </a:t>
              </a:r>
              <a:r>
                <a:rPr lang="ko-KR" altLang="en-US" sz="1400" dirty="0" smtClean="0"/>
                <a:t>사전적 의미</a:t>
              </a:r>
              <a:r>
                <a:rPr lang="en-US" altLang="ko-KR" sz="1400" dirty="0" smtClean="0"/>
                <a:t>, ‘</a:t>
              </a:r>
              <a:r>
                <a:rPr lang="ko-KR" altLang="en-US" sz="1400" dirty="0" smtClean="0"/>
                <a:t>범위</a:t>
              </a:r>
              <a:r>
                <a:rPr lang="en-US" altLang="ko-KR" sz="1400" dirty="0" smtClean="0"/>
                <a:t>‘ =&gt; </a:t>
              </a:r>
              <a:r>
                <a:rPr lang="ko-KR" altLang="en-US" sz="1400" dirty="0" smtClean="0"/>
                <a:t>변수 또는 함수의 </a:t>
              </a:r>
              <a:r>
                <a:rPr lang="ko-KR" altLang="en-US" sz="1400" dirty="0" err="1" smtClean="0"/>
                <a:t>유효범위를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가르키는</a:t>
              </a:r>
              <a:r>
                <a:rPr lang="ko-KR" altLang="en-US" sz="1400" dirty="0" smtClean="0"/>
                <a:t> 개념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9692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ko-KR" altLang="en-US" sz="1400" dirty="0" err="1" smtClean="0"/>
                <a:t>스코프는</a:t>
              </a:r>
              <a:r>
                <a:rPr lang="ko-KR" altLang="en-US" sz="1400" dirty="0" smtClean="0"/>
                <a:t> 지역변수</a:t>
              </a:r>
              <a:r>
                <a:rPr lang="en-US" altLang="ko-KR" sz="1400" dirty="0" smtClean="0"/>
                <a:t>(Local Variables)</a:t>
              </a:r>
              <a:r>
                <a:rPr lang="ko-KR" altLang="en-US" sz="1400" dirty="0" smtClean="0"/>
                <a:t>와 </a:t>
              </a:r>
              <a:r>
                <a:rPr lang="ko-KR" altLang="en-US" sz="1400" dirty="0" err="1" smtClean="0"/>
                <a:t>전역변수</a:t>
              </a:r>
              <a:r>
                <a:rPr lang="en-US" altLang="ko-KR" sz="1400" dirty="0" smtClean="0"/>
                <a:t>(Global Variables) </a:t>
              </a:r>
              <a:r>
                <a:rPr lang="ko-KR" altLang="en-US" sz="1400" dirty="0" smtClean="0"/>
                <a:t>및 </a:t>
              </a:r>
              <a:r>
                <a:rPr lang="ko-KR" altLang="en-US" sz="1400" dirty="0" err="1" smtClean="0"/>
                <a:t>지역함수</a:t>
              </a:r>
              <a:r>
                <a:rPr lang="en-US" altLang="ko-KR" sz="1400" dirty="0" smtClean="0"/>
                <a:t>, </a:t>
              </a:r>
              <a:r>
                <a:rPr lang="ko-KR" altLang="en-US" sz="1400" dirty="0" err="1" smtClean="0"/>
                <a:t>전역함수의</a:t>
              </a:r>
              <a:r>
                <a:rPr lang="ko-KR" altLang="en-US" sz="1400" dirty="0" smtClean="0"/>
                <a:t> 개념으로 나누어집니다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78691" y="3895725"/>
            <a:ext cx="11518032" cy="2394380"/>
            <a:chOff x="295276" y="4105275"/>
            <a:chExt cx="11518032" cy="2394380"/>
          </a:xfrm>
        </p:grpSpPr>
        <p:grpSp>
          <p:nvGrpSpPr>
            <p:cNvPr id="12" name="그룹 11"/>
            <p:cNvGrpSpPr/>
            <p:nvPr/>
          </p:nvGrpSpPr>
          <p:grpSpPr>
            <a:xfrm>
              <a:off x="4643050" y="4105275"/>
              <a:ext cx="7170258" cy="2394380"/>
              <a:chOff x="963915" y="3854373"/>
              <a:chExt cx="8439665" cy="2818276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3915" y="3854373"/>
                <a:ext cx="4317054" cy="28182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0969" y="4037630"/>
                <a:ext cx="4122611" cy="2635019"/>
              </a:xfrm>
              <a:prstGeom prst="rect">
                <a:avLst/>
              </a:prstGeom>
            </p:spPr>
          </p:pic>
        </p:grpSp>
        <p:pic>
          <p:nvPicPr>
            <p:cNvPr id="13314" name="Picture 2" descr="C:\Users\admin\Desktop\KakaoTalk_20230403_033828124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7" t="10985" r="34783" b="3827"/>
            <a:stretch/>
          </p:blipFill>
          <p:spPr bwMode="auto">
            <a:xfrm rot="16200000">
              <a:off x="1448421" y="3214994"/>
              <a:ext cx="1868652" cy="4174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97356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함수 안에서만 쓸 수 있는 지역변수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2293" y="2683723"/>
            <a:ext cx="5922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지역 변수는 함수 안에서 선언하고 함수 안에서만 사용합니다</a:t>
            </a:r>
            <a:r>
              <a:rPr lang="en-US" altLang="ko-KR" sz="1400" smtClean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2293" y="2974913"/>
            <a:ext cx="7827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함수를 선언할 때</a:t>
            </a:r>
            <a:r>
              <a:rPr lang="en-US" altLang="ko-KR" sz="1400" smtClean="0"/>
              <a:t>, </a:t>
            </a:r>
            <a:r>
              <a:rPr lang="ko-KR" altLang="en-US" sz="1400" smtClean="0"/>
              <a:t>지역 변수를 선언하려면 반드시 변수 예약어와 함께 변수 이름 지정 필수</a:t>
            </a:r>
            <a:r>
              <a:rPr lang="en-US" altLang="ko-KR" sz="1400" smtClean="0"/>
              <a:t>!</a:t>
            </a:r>
          </a:p>
          <a:p>
            <a:r>
              <a:rPr lang="en-US" altLang="ko-KR" sz="1400" smtClean="0">
                <a:solidFill>
                  <a:srgbClr val="FF0000"/>
                </a:solidFill>
              </a:rPr>
              <a:t>&gt; </a:t>
            </a:r>
            <a:r>
              <a:rPr lang="ko-KR" altLang="en-US" sz="1400" smtClean="0">
                <a:solidFill>
                  <a:srgbClr val="FF0000"/>
                </a:solidFill>
              </a:rPr>
              <a:t>그렇지 않으면 전역 변수로 취급됩니다</a:t>
            </a:r>
            <a:r>
              <a:rPr lang="en-US" altLang="ko-KR" sz="140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2293" y="3498133"/>
            <a:ext cx="7827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지역 변수는 전역 변수에 영향을 주지 않습니다</a:t>
            </a:r>
            <a:r>
              <a:rPr lang="en-US" altLang="ko-KR" sz="1400" smtClean="0"/>
              <a:t>. (*</a:t>
            </a:r>
            <a:r>
              <a:rPr lang="ko-KR" altLang="en-US" sz="1400" smtClean="0"/>
              <a:t>전역 변수와 지역 변수는 이름을 다르게</a:t>
            </a:r>
            <a:endParaRPr lang="en-US" altLang="ko-KR" sz="1400" smtClean="0"/>
          </a:p>
          <a:p>
            <a:r>
              <a:rPr lang="ko-KR" altLang="en-US" sz="1400" smtClean="0">
                <a:solidFill>
                  <a:srgbClr val="FF0000"/>
                </a:solidFill>
              </a:rPr>
              <a:t>지정하는 것이 좋습니다</a:t>
            </a:r>
            <a:r>
              <a:rPr lang="en-US" altLang="ko-KR" sz="1400" smtClean="0">
                <a:solidFill>
                  <a:srgbClr val="FF0000"/>
                </a:solidFill>
              </a:rPr>
              <a:t>.)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232992" y="4545883"/>
            <a:ext cx="7726016" cy="2202580"/>
            <a:chOff x="378691" y="4269658"/>
            <a:chExt cx="7726016" cy="220258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1" y="4269658"/>
              <a:ext cx="3743325" cy="165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1" y="6119813"/>
              <a:ext cx="1047750" cy="352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5207" y="4269658"/>
              <a:ext cx="3619500" cy="163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5207" y="6148388"/>
              <a:ext cx="942975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2293" y="4021353"/>
            <a:ext cx="7827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</a:t>
            </a:r>
            <a:r>
              <a:rPr lang="ko-KR" altLang="en-US" sz="1400" smtClean="0"/>
              <a:t> 전역 변수는 스크립트 소스 전체에서 사용할 수 있는 변수를 의미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6751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비교적 새롭게 탄생한</a:t>
            </a:r>
            <a:r>
              <a:rPr lang="en-US" altLang="ko-KR" sz="3500" b="1" smtClean="0"/>
              <a:t>, </a:t>
            </a:r>
            <a:r>
              <a:rPr lang="ko-KR" altLang="en-US" sz="3500" b="1" smtClean="0"/>
              <a:t>블록 변수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091146" y="2683723"/>
            <a:ext cx="1000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블록 변수</a:t>
            </a:r>
            <a:r>
              <a:rPr lang="en-US" altLang="ko-KR" sz="1400" smtClean="0"/>
              <a:t>(Block Variable)</a:t>
            </a:r>
            <a:r>
              <a:rPr lang="ko-KR" altLang="en-US" sz="1400" smtClean="0"/>
              <a:t>는 변수를 선언한 블록</a:t>
            </a:r>
            <a:r>
              <a:rPr lang="en-US" altLang="ko-KR" sz="1400" smtClean="0"/>
              <a:t>(</a:t>
            </a:r>
            <a:r>
              <a:rPr lang="ko-KR" altLang="en-US" sz="1400" smtClean="0"/>
              <a:t>중괄호 </a:t>
            </a:r>
            <a:r>
              <a:rPr lang="en-US" altLang="ko-KR" sz="1400" smtClean="0"/>
              <a:t>{ }</a:t>
            </a:r>
            <a:r>
              <a:rPr lang="ko-KR" altLang="en-US" sz="1400" smtClean="0"/>
              <a:t>로 묶은 부분</a:t>
            </a:r>
            <a:r>
              <a:rPr lang="en-US" altLang="ko-KR" sz="1400" smtClean="0"/>
              <a:t>)</a:t>
            </a:r>
            <a:r>
              <a:rPr lang="ko-KR" altLang="en-US" sz="1400" smtClean="0"/>
              <a:t>에서만 유효하고</a:t>
            </a:r>
            <a:r>
              <a:rPr lang="en-US" altLang="ko-KR" sz="1400" smtClean="0"/>
              <a:t>, </a:t>
            </a:r>
            <a:r>
              <a:rPr lang="ko-KR" altLang="en-US" sz="1400" smtClean="0"/>
              <a:t>블록을 벗어나면 사용 불가</a:t>
            </a:r>
            <a:r>
              <a:rPr lang="en-US" altLang="ko-KR" sz="1400" smtClean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2991500"/>
            <a:ext cx="279082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5753750"/>
            <a:ext cx="51149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38" y="2991500"/>
            <a:ext cx="24003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39" y="5753750"/>
            <a:ext cx="2633662" cy="102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6916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함수 </a:t>
            </a:r>
            <a:r>
              <a:rPr lang="ko-KR" altLang="en-US" sz="3500" b="1" dirty="0" err="1" smtClean="0"/>
              <a:t>스코프</a:t>
            </a:r>
            <a:r>
              <a:rPr lang="ko-KR" altLang="en-US" sz="3500" b="1" dirty="0" smtClean="0"/>
              <a:t> 개념 이해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1249911" y="2683723"/>
            <a:ext cx="9692179" cy="598967"/>
            <a:chOff x="2954596" y="2683723"/>
            <a:chExt cx="969217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92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지역 및 전역을 나누는 이유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한 프로젝트에 다수의 개발자가 참여하는 경우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함수 충돌 가능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9692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즉시 실행 함수를 활용하여 함수 충돌 불상사를 막을 수 있습니다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2" y="3362979"/>
            <a:ext cx="3228460" cy="23479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9" y="5868920"/>
            <a:ext cx="3176846" cy="93012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451" y="3447534"/>
            <a:ext cx="1899653" cy="22634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04" y="5861893"/>
            <a:ext cx="3137142" cy="9371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353" y="3362980"/>
            <a:ext cx="1588898" cy="241447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52" y="5868920"/>
            <a:ext cx="3176846" cy="9301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" t="16974" r="439" b="14233"/>
          <a:stretch/>
        </p:blipFill>
        <p:spPr>
          <a:xfrm>
            <a:off x="10006283" y="3362979"/>
            <a:ext cx="2112045" cy="21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076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즉시 실행 함수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기본편 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844156" y="2683723"/>
            <a:ext cx="8503689" cy="912834"/>
            <a:chOff x="1249911" y="2683723"/>
            <a:chExt cx="8503689" cy="9128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249912" y="2683723"/>
              <a:ext cx="7065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즉시 실행 함수의 표현 방법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함수 선언 소스 전체를 괄호로 묶는다고 생각</a:t>
              </a:r>
              <a:r>
                <a:rPr lang="en-US" altLang="ko-KR" sz="140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249911" y="2974913"/>
              <a:ext cx="6255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소스를 닫는 괄호 앞이나 뒤에 인수가 들어갈 괄호를 넣습니다</a:t>
              </a:r>
              <a:r>
                <a:rPr lang="en-US" altLang="ko-KR" sz="140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249911" y="3288780"/>
              <a:ext cx="85036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즉시 실행 함수는 변수에 할당이 가능하며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함수에서 반환하는 값을 변수에 할당할 수도 있습니다</a:t>
              </a:r>
              <a:r>
                <a:rPr lang="en-US" altLang="ko-KR" sz="140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416917" y="4163078"/>
            <a:ext cx="9358167" cy="2117875"/>
            <a:chOff x="452583" y="4277378"/>
            <a:chExt cx="9358167" cy="211787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0" t="16974" r="439" b="14233"/>
            <a:stretch/>
          </p:blipFill>
          <p:spPr>
            <a:xfrm>
              <a:off x="452583" y="4277378"/>
              <a:ext cx="2112045" cy="2117875"/>
            </a:xfrm>
            <a:prstGeom prst="rect">
              <a:avLst/>
            </a:prstGeom>
          </p:spPr>
        </p:pic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450" y="4277378"/>
              <a:ext cx="2724150" cy="1038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450" y="5510213"/>
              <a:ext cx="1438275" cy="733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25" y="5472112"/>
              <a:ext cx="1238250" cy="809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25" y="4277378"/>
              <a:ext cx="3095625" cy="990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397516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함수활용 이벤트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마우스 이벤트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기본편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844157" y="2683723"/>
            <a:ext cx="8433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이벤트 란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웹 브라우저나 사용자가 행하는 어떤 동작을 의미</a:t>
            </a:r>
            <a:endParaRPr lang="en-US" altLang="ko-KR" sz="1400" dirty="0" smtClean="0"/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dirty="0" smtClean="0">
                <a:solidFill>
                  <a:srgbClr val="FF0000"/>
                </a:solidFill>
              </a:rPr>
              <a:t>웹 문서에서 키보드의 키를 누르는 것도 이벤트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브라우저가 웹 페이지를 불러오는 것도 이벤트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844157" y="3206943"/>
            <a:ext cx="8433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자바스크립트 이벤트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주로 마우스 및 키보드를 사용할 때</a:t>
            </a:r>
            <a:r>
              <a:rPr lang="en-US" altLang="ko-KR" sz="1400" smtClean="0"/>
              <a:t>, </a:t>
            </a:r>
            <a:r>
              <a:rPr lang="ko-KR" altLang="en-US" sz="1400" smtClean="0"/>
              <a:t>웹 문서를 불러올 때</a:t>
            </a:r>
            <a:r>
              <a:rPr lang="en-US" altLang="ko-KR" sz="1400" smtClean="0"/>
              <a:t>, form</a:t>
            </a:r>
            <a:r>
              <a:rPr lang="ko-KR" altLang="en-US" sz="1400" smtClean="0"/>
              <a:t>에 내용을</a:t>
            </a:r>
            <a:endParaRPr lang="en-US" altLang="ko-KR" sz="1400" smtClean="0"/>
          </a:p>
          <a:p>
            <a:r>
              <a:rPr lang="ko-KR" altLang="en-US" sz="1400" smtClean="0"/>
              <a:t>입력할 때</a:t>
            </a:r>
            <a:r>
              <a:rPr lang="en-US" altLang="ko-KR" sz="1400" smtClean="0"/>
              <a:t>, </a:t>
            </a:r>
            <a:r>
              <a:rPr lang="ko-KR" altLang="en-US" sz="1400" smtClean="0"/>
              <a:t>이벤트가 발생합니다</a:t>
            </a:r>
            <a:r>
              <a:rPr lang="en-US" altLang="ko-KR" sz="1400" smtClean="0"/>
              <a:t>.</a:t>
            </a:r>
            <a:endParaRPr lang="ko-KR" altLang="en-US" sz="1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3" y="3730163"/>
            <a:ext cx="4143375" cy="2920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14307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함수활용 이벤트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키보드 이벤트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기본편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189029" y="2683723"/>
            <a:ext cx="5813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키보드 이벤트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키보드에서 특정 키를 조작할 때 발생하는 이벤트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638550"/>
            <a:ext cx="59436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64532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함수활용 이벤트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문서로딩 이벤트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기본편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78692" y="2683723"/>
            <a:ext cx="11434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문서로딩 이벤트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서버에서 웹 문서를 가져오거나 문서를 위</a:t>
            </a:r>
            <a:r>
              <a:rPr lang="en-US" altLang="ko-KR" sz="1400" smtClean="0"/>
              <a:t>.</a:t>
            </a:r>
            <a:r>
              <a:rPr lang="ko-KR" altLang="en-US" sz="1400" smtClean="0"/>
              <a:t>아래로 스크롤하는 등 웹 문서를 브라우저 창에 보여주는 것과 관련된 이벤트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3" r="36544" b="11681"/>
          <a:stretch/>
        </p:blipFill>
        <p:spPr>
          <a:xfrm rot="16200000">
            <a:off x="4776917" y="1896799"/>
            <a:ext cx="2638168" cy="605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79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자바스크립트 기초문법</a:t>
            </a:r>
          </a:p>
        </p:txBody>
      </p:sp>
    </p:spTree>
    <p:extLst>
      <p:ext uri="{BB962C8B-B14F-4D97-AF65-F5344CB8AC3E}">
        <p14:creationId xmlns:p14="http://schemas.microsoft.com/office/powerpoint/2010/main" val="40797853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함수활용</a:t>
            </a:r>
            <a:r>
              <a:rPr lang="ko-KR" altLang="en-US" sz="3500" b="1" dirty="0" smtClean="0"/>
              <a:t> 이벤트 </a:t>
            </a:r>
            <a:r>
              <a:rPr lang="en-US" altLang="ko-KR" sz="3500" b="1" dirty="0" smtClean="0"/>
              <a:t>&gt; </a:t>
            </a:r>
            <a:r>
              <a:rPr lang="ko-KR" altLang="en-US" sz="3500" b="1" dirty="0" smtClean="0"/>
              <a:t>폼 이벤트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787487" y="2683723"/>
            <a:ext cx="8617027" cy="574958"/>
            <a:chOff x="378692" y="2683723"/>
            <a:chExt cx="8617027" cy="5749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8692" y="2683723"/>
              <a:ext cx="8617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폼 이란 </a:t>
              </a:r>
              <a:r>
                <a:rPr lang="en-US" altLang="ko-KR" sz="1400" dirty="0" smtClean="0"/>
                <a:t>: </a:t>
              </a:r>
              <a:r>
                <a:rPr lang="ko-KR" altLang="en-US" sz="1400" dirty="0" err="1" smtClean="0"/>
                <a:t>로그인이나</a:t>
              </a:r>
              <a:r>
                <a:rPr lang="ko-KR" altLang="en-US" sz="1400" dirty="0" smtClean="0"/>
                <a:t> 검색</a:t>
              </a:r>
              <a:r>
                <a:rPr lang="en-US" altLang="ko-KR" sz="1400" dirty="0" smtClean="0"/>
                <a:t>.</a:t>
              </a:r>
              <a:r>
                <a:rPr lang="ko-KR" altLang="en-US" sz="1400" dirty="0" smtClean="0"/>
                <a:t>게시판</a:t>
              </a:r>
              <a:r>
                <a:rPr lang="en-US" altLang="ko-KR" sz="1400" dirty="0" smtClean="0"/>
                <a:t>.</a:t>
              </a:r>
              <a:r>
                <a:rPr lang="ko-KR" altLang="en-US" sz="1400" dirty="0" smtClean="0"/>
                <a:t>설문조사처럼 사용자가 자료를 입력하는 모든 요소를 의미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8692" y="2950904"/>
              <a:ext cx="8617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폼 이벤트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폼 요소에 내용을 입력하면서 발생할 수 있는 여러 이벤트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5436" r="30896" b="5015"/>
          <a:stretch/>
        </p:blipFill>
        <p:spPr>
          <a:xfrm rot="16200000">
            <a:off x="4757351" y="1808273"/>
            <a:ext cx="2706133" cy="614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6589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함수활용</a:t>
            </a:r>
            <a:r>
              <a:rPr lang="ko-KR" altLang="en-US" sz="3500" b="1" dirty="0" smtClean="0"/>
              <a:t> 이벤트 </a:t>
            </a:r>
            <a:r>
              <a:rPr lang="en-US" altLang="ko-KR" sz="3500" b="1" dirty="0" smtClean="0"/>
              <a:t>&gt; </a:t>
            </a:r>
            <a:r>
              <a:rPr lang="ko-KR" altLang="en-US" sz="3500" b="1" dirty="0" smtClean="0"/>
              <a:t>이벤트 처리기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787487" y="2683723"/>
            <a:ext cx="8617027" cy="574958"/>
            <a:chOff x="378692" y="2683723"/>
            <a:chExt cx="8617027" cy="5749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8692" y="2683723"/>
              <a:ext cx="8617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이벤트 처리기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이벤트와 이벤트 처리 함수를 연결해주는 것 </a:t>
              </a:r>
              <a:r>
                <a:rPr lang="en-US" altLang="ko-KR" sz="1400" dirty="0" smtClean="0"/>
                <a:t>(=</a:t>
              </a:r>
              <a:r>
                <a:rPr lang="ko-KR" altLang="en-US" sz="1400" dirty="0" smtClean="0"/>
                <a:t>이벤트 </a:t>
              </a:r>
              <a:r>
                <a:rPr lang="ko-KR" altLang="en-US" sz="1400" dirty="0" err="1" smtClean="0"/>
                <a:t>핸들러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/ Event Handler)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8692" y="2950904"/>
              <a:ext cx="8617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</a:t>
              </a:r>
              <a:r>
                <a:rPr lang="ko-KR" altLang="en-US" sz="1400" dirty="0" smtClean="0"/>
                <a:t>이벤트 처리기는 이벤트 이름 앞에 </a:t>
              </a:r>
              <a:r>
                <a:rPr lang="en-US" altLang="ko-KR" sz="1400" dirty="0" smtClean="0"/>
                <a:t>on</a:t>
              </a:r>
              <a:r>
                <a:rPr lang="ko-KR" altLang="en-US" sz="1400" dirty="0" smtClean="0"/>
                <a:t>을 붙여서 사용 </a:t>
              </a:r>
              <a:r>
                <a:rPr lang="en-US" altLang="ko-KR" sz="1400" dirty="0" smtClean="0"/>
                <a:t>ex) click </a:t>
              </a:r>
              <a:r>
                <a:rPr lang="ko-KR" altLang="en-US" sz="1400" dirty="0" smtClean="0"/>
                <a:t>이벤트의 이벤트 처리기 </a:t>
              </a:r>
              <a:r>
                <a:rPr lang="en-US" altLang="ko-KR" sz="1400" dirty="0" err="1" smtClean="0"/>
                <a:t>onclick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659315"/>
            <a:ext cx="9277350" cy="19188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81" y="3258681"/>
            <a:ext cx="2632043" cy="33194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25" y="3268853"/>
            <a:ext cx="2009775" cy="147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920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함수활용</a:t>
            </a:r>
            <a:r>
              <a:rPr lang="ko-KR" altLang="en-US" sz="3500" b="1" dirty="0" smtClean="0"/>
              <a:t> 이벤트 </a:t>
            </a:r>
            <a:r>
              <a:rPr lang="en-US" altLang="ko-KR" sz="3500" b="1" dirty="0" smtClean="0"/>
              <a:t>&gt; </a:t>
            </a:r>
            <a:r>
              <a:rPr lang="ko-KR" altLang="en-US" sz="3500" b="1" dirty="0" smtClean="0"/>
              <a:t>이벤트 처리기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3" y="2744219"/>
            <a:ext cx="9277350" cy="19188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4584757"/>
            <a:ext cx="8420100" cy="9385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5824322"/>
            <a:ext cx="10134600" cy="67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5695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함수활용</a:t>
            </a:r>
            <a:r>
              <a:rPr lang="ko-KR" altLang="en-US" sz="3500" b="1" dirty="0" smtClean="0"/>
              <a:t> 이벤트 </a:t>
            </a:r>
            <a:r>
              <a:rPr lang="en-US" altLang="ko-KR" sz="3500" b="1" dirty="0" smtClean="0"/>
              <a:t>&gt; </a:t>
            </a:r>
            <a:r>
              <a:rPr lang="ko-KR" altLang="en-US" sz="3500" b="1" dirty="0" smtClean="0"/>
              <a:t>이벤트 처리기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3" y="2918460"/>
            <a:ext cx="5121179" cy="35347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433" y="2966072"/>
            <a:ext cx="6168875" cy="22231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629" y="5017604"/>
            <a:ext cx="2214563" cy="16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352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함수활용</a:t>
            </a:r>
            <a:r>
              <a:rPr lang="ko-KR" altLang="en-US" sz="3500" b="1" dirty="0" smtClean="0"/>
              <a:t> 이벤트 </a:t>
            </a:r>
            <a:r>
              <a:rPr lang="en-US" altLang="ko-KR" sz="3500" b="1" dirty="0" smtClean="0"/>
              <a:t>&gt; </a:t>
            </a:r>
            <a:r>
              <a:rPr lang="ko-KR" altLang="en-US" sz="3200" b="1" dirty="0" smtClean="0"/>
              <a:t>여러 이벤트 처리기</a:t>
            </a:r>
            <a:r>
              <a:rPr lang="en-US" altLang="ko-KR" sz="3200" b="1" dirty="0" smtClean="0"/>
              <a:t>(*</a:t>
            </a:r>
            <a:r>
              <a:rPr lang="ko-KR" altLang="en-US" sz="3200" b="1" dirty="0" err="1" smtClean="0"/>
              <a:t>기본편</a:t>
            </a:r>
            <a:r>
              <a:rPr lang="ko-KR" altLang="en-US" sz="3200" b="1" dirty="0" smtClean="0"/>
              <a:t> </a:t>
            </a:r>
            <a:r>
              <a:rPr lang="ko-KR" altLang="en-US" sz="3200" b="1" dirty="0" err="1" smtClean="0"/>
              <a:t>교재실습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3" y="2820286"/>
            <a:ext cx="4399598" cy="36833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80" y="2707866"/>
            <a:ext cx="4647247" cy="38920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73733" t="6935" r="18318" b="73280"/>
          <a:stretch/>
        </p:blipFill>
        <p:spPr>
          <a:xfrm>
            <a:off x="9661206" y="2707866"/>
            <a:ext cx="2346960" cy="18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0336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객체 </a:t>
            </a:r>
            <a:r>
              <a:rPr lang="ko-KR" altLang="en-US" sz="3500" b="1" dirty="0" err="1" smtClean="0"/>
              <a:t>생성자</a:t>
            </a:r>
            <a:r>
              <a:rPr lang="ko-KR" altLang="en-US" sz="3500" b="1" dirty="0" smtClean="0"/>
              <a:t> 함수 활용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2180706" y="2683723"/>
            <a:ext cx="7830589" cy="598967"/>
            <a:chOff x="2954596" y="2683723"/>
            <a:chExt cx="783058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081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내장 객체 생성 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자바스크립트에 있는 객체 </a:t>
              </a:r>
              <a:r>
                <a:rPr lang="ko-KR" altLang="en-US" sz="1400" dirty="0" err="1" smtClean="0"/>
                <a:t>생성자</a:t>
              </a:r>
              <a:r>
                <a:rPr lang="ko-KR" altLang="en-US" sz="1400" dirty="0" smtClean="0"/>
                <a:t> 함수를 사용하여 객체 생성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830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en-US" altLang="ko-KR" sz="1400" dirty="0" smtClean="0"/>
                <a:t>new</a:t>
              </a:r>
              <a:r>
                <a:rPr lang="ko-KR" altLang="en-US" sz="1400" dirty="0" smtClean="0"/>
                <a:t>키워드 사용하여 객체를 생성하고</a:t>
              </a:r>
              <a:r>
                <a:rPr lang="en-US" altLang="ko-KR" sz="1400" dirty="0" smtClean="0"/>
                <a:t>, this </a:t>
              </a:r>
              <a:r>
                <a:rPr lang="ko-KR" altLang="en-US" sz="1400" dirty="0" smtClean="0"/>
                <a:t>키워드를 활용해 객체 내 속성과 함수 생성 진행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" t="33333" r="10565" b="19907"/>
          <a:stretch/>
        </p:blipFill>
        <p:spPr>
          <a:xfrm>
            <a:off x="2581274" y="3573880"/>
            <a:ext cx="6471413" cy="271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7717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객체 </a:t>
            </a:r>
            <a:r>
              <a:rPr lang="ko-KR" altLang="en-US" sz="3500" b="1" dirty="0" err="1" smtClean="0"/>
              <a:t>생성자</a:t>
            </a:r>
            <a:r>
              <a:rPr lang="ko-KR" altLang="en-US" sz="3500" b="1" dirty="0" smtClean="0"/>
              <a:t> 함수 활용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2554963" y="3451860"/>
            <a:ext cx="7082075" cy="3203868"/>
            <a:chOff x="1780223" y="2624378"/>
            <a:chExt cx="7998143" cy="4031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9990" y="4344867"/>
              <a:ext cx="3508376" cy="161460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0223" y="2624378"/>
              <a:ext cx="3881437" cy="403135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2180706" y="2683723"/>
            <a:ext cx="7830589" cy="598967"/>
            <a:chOff x="2954596" y="2683723"/>
            <a:chExt cx="783058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542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앞서 </a:t>
              </a:r>
              <a:r>
                <a:rPr lang="ko-KR" altLang="en-US" sz="1400" dirty="0" err="1" smtClean="0"/>
                <a:t>배운대로</a:t>
              </a:r>
              <a:r>
                <a:rPr lang="ko-KR" altLang="en-US" sz="1400" dirty="0" smtClean="0"/>
                <a:t> 객체를 생성하게 된다면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객체를 생성한 만큼 함수가 등록됨 </a:t>
              </a:r>
              <a:r>
                <a:rPr lang="en-US" altLang="ko-KR" sz="1400" dirty="0" smtClean="0"/>
                <a:t>(*</a:t>
              </a:r>
              <a:r>
                <a:rPr lang="ko-KR" altLang="en-US" sz="1400" dirty="0" smtClean="0"/>
                <a:t>비효율적</a:t>
              </a:r>
              <a:r>
                <a:rPr lang="en-US" altLang="ko-KR" sz="1400" dirty="0"/>
                <a:t>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830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객체 </a:t>
              </a:r>
              <a:r>
                <a:rPr lang="ko-KR" altLang="en-US" sz="1400" dirty="0" err="1" smtClean="0"/>
                <a:t>생성자</a:t>
              </a:r>
              <a:r>
                <a:rPr lang="ko-KR" altLang="en-US" sz="1400" dirty="0" smtClean="0"/>
                <a:t> 함수에 프로토타입을 사용하여 함수 등록 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메모리 관리 효율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1887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객체 </a:t>
            </a:r>
            <a:r>
              <a:rPr lang="ko-KR" altLang="en-US" sz="3500" b="1" dirty="0" err="1" smtClean="0"/>
              <a:t>생성자</a:t>
            </a:r>
            <a:r>
              <a:rPr lang="ko-KR" altLang="en-US" sz="3500" b="1" dirty="0" smtClean="0"/>
              <a:t> 함수 활용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1" r="34592"/>
          <a:stretch/>
        </p:blipFill>
        <p:spPr>
          <a:xfrm rot="16200000">
            <a:off x="2296356" y="1517682"/>
            <a:ext cx="2681059" cy="68580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180706" y="2683723"/>
            <a:ext cx="7830589" cy="598967"/>
            <a:chOff x="2954596" y="2683723"/>
            <a:chExt cx="7830589" cy="5989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542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앞서 </a:t>
              </a:r>
              <a:r>
                <a:rPr lang="ko-KR" altLang="en-US" sz="1400" dirty="0" err="1" smtClean="0"/>
                <a:t>배운대로</a:t>
              </a:r>
              <a:r>
                <a:rPr lang="ko-KR" altLang="en-US" sz="1400" dirty="0" smtClean="0"/>
                <a:t> 객체를 생성하게 된다면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객체를 생성한 만큼 함수가 등록됨 </a:t>
              </a:r>
              <a:r>
                <a:rPr lang="en-US" altLang="ko-KR" sz="1400" dirty="0" smtClean="0"/>
                <a:t>(*</a:t>
              </a:r>
              <a:r>
                <a:rPr lang="ko-KR" altLang="en-US" sz="1400" dirty="0" smtClean="0"/>
                <a:t>비효율적</a:t>
              </a:r>
              <a:r>
                <a:rPr lang="en-US" altLang="ko-KR" sz="1400" dirty="0"/>
                <a:t>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830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객체 </a:t>
              </a:r>
              <a:r>
                <a:rPr lang="ko-KR" altLang="en-US" sz="1400" dirty="0" err="1" smtClean="0"/>
                <a:t>생성자</a:t>
              </a:r>
              <a:r>
                <a:rPr lang="ko-KR" altLang="en-US" sz="1400" dirty="0" smtClean="0"/>
                <a:t> 함수에 프로토타입을 사용하여 함수 등록 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메모리 관리 효율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9" t="9137" r="28204"/>
          <a:stretch/>
        </p:blipFill>
        <p:spPr>
          <a:xfrm rot="16200000">
            <a:off x="8584051" y="4222916"/>
            <a:ext cx="1519494" cy="33645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8" t="2277" r="25614" b="4132"/>
          <a:stretch/>
        </p:blipFill>
        <p:spPr>
          <a:xfrm rot="16200000">
            <a:off x="8508484" y="2531794"/>
            <a:ext cx="1670634" cy="336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4517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자바스크립트 내장 함수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2180706" y="2683723"/>
            <a:ext cx="7830589" cy="598967"/>
            <a:chOff x="2954596" y="2683723"/>
            <a:chExt cx="783058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732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 smtClean="0"/>
                <a:t>내장함수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:  </a:t>
              </a:r>
              <a:r>
                <a:rPr lang="ko-KR" altLang="en-US" sz="1400" dirty="0" smtClean="0"/>
                <a:t>자바스크립트 엔진에 내장된 함수 </a:t>
              </a:r>
              <a:r>
                <a:rPr lang="en-US" altLang="ko-KR" sz="1400" dirty="0" smtClean="0"/>
                <a:t>=&gt; </a:t>
              </a:r>
              <a:r>
                <a:rPr lang="ko-KR" altLang="en-US" sz="1400" dirty="0" smtClean="0"/>
                <a:t>내장 함수는 호출을 통해 바로 사용가능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830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객체 </a:t>
              </a:r>
              <a:r>
                <a:rPr lang="ko-KR" altLang="en-US" sz="1400" dirty="0" err="1" smtClean="0"/>
                <a:t>생성자</a:t>
              </a:r>
              <a:r>
                <a:rPr lang="ko-KR" altLang="en-US" sz="1400" dirty="0" smtClean="0"/>
                <a:t> 함수에 프로토타입을 사용하여 함수 등록 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메모리 관리 효율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522" y="3429232"/>
            <a:ext cx="6122956" cy="31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737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자바스크립트 화살표 함수</a:t>
            </a:r>
            <a:endParaRPr lang="ko-KR" altLang="en-US" sz="35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2180706" y="2683723"/>
            <a:ext cx="7830589" cy="598967"/>
            <a:chOff x="2954596" y="2683723"/>
            <a:chExt cx="783058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7732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=&gt;</a:t>
              </a:r>
              <a:r>
                <a:rPr lang="ko-KR" altLang="en-US" sz="1400" dirty="0" smtClean="0"/>
                <a:t>표기법 </a:t>
              </a:r>
              <a:r>
                <a:rPr lang="en-US" altLang="ko-KR" sz="1400" dirty="0" smtClean="0"/>
                <a:t>(*</a:t>
              </a:r>
              <a:r>
                <a:rPr lang="ko-KR" altLang="en-US" sz="1400" dirty="0" smtClean="0"/>
                <a:t>화살표 표기법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을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사용해 함수 선언을 조금 더 간단하게 작성 가능</a:t>
              </a:r>
              <a:r>
                <a:rPr lang="en-US" altLang="ko-KR" sz="1400" dirty="0" smtClean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7830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익명함수에서 더 많이 사용되며</a:t>
              </a:r>
              <a:r>
                <a:rPr lang="en-US" altLang="ko-KR" sz="1400" dirty="0" smtClean="0"/>
                <a:t>, function</a:t>
              </a:r>
              <a:r>
                <a:rPr lang="ko-KR" altLang="en-US" sz="1400" dirty="0" smtClean="0"/>
                <a:t>이라는 </a:t>
              </a:r>
              <a:r>
                <a:rPr lang="ko-KR" altLang="en-US" sz="1400" dirty="0" err="1" smtClean="0"/>
                <a:t>예약어</a:t>
              </a:r>
              <a:r>
                <a:rPr lang="ko-KR" altLang="en-US" sz="1400" dirty="0" smtClean="0"/>
                <a:t> 사용 안합니다</a:t>
              </a:r>
              <a:r>
                <a:rPr lang="en-US" altLang="ko-KR" sz="1400" dirty="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10950" r="11631" b="6850"/>
          <a:stretch/>
        </p:blipFill>
        <p:spPr>
          <a:xfrm rot="16200000">
            <a:off x="4436185" y="2814527"/>
            <a:ext cx="3319631" cy="44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52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 </a:t>
            </a:r>
            <a:r>
              <a:rPr lang="ko-KR" altLang="en-US" sz="3500" b="1"/>
              <a:t>선언문작성</a:t>
            </a:r>
            <a:r>
              <a:rPr lang="en-US" altLang="ko-KR" sz="3500" b="1"/>
              <a:t>(</a:t>
            </a:r>
            <a:r>
              <a:rPr lang="ko-KR" altLang="en-US" sz="3500" b="1"/>
              <a:t>*교재실습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1667164" y="2765416"/>
            <a:ext cx="8857673" cy="606717"/>
            <a:chOff x="143163" y="2765416"/>
            <a:chExt cx="8857673" cy="606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43164" y="2765416"/>
              <a:ext cx="8857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</a:t>
              </a:r>
              <a:r>
                <a:rPr lang="en-US" altLang="ko-KR" sz="1400"/>
                <a:t>JavaScript </a:t>
              </a:r>
              <a:r>
                <a:rPr lang="ko-KR" altLang="en-US" sz="1400"/>
                <a:t>코드 작성 </a:t>
              </a:r>
              <a:r>
                <a:rPr lang="en-US" altLang="ko-KR" sz="1400"/>
                <a:t>= </a:t>
              </a:r>
              <a:r>
                <a:rPr lang="ko-KR" altLang="en-US" sz="1400"/>
                <a:t>선언문 작성 </a:t>
              </a:r>
              <a:r>
                <a:rPr lang="en-US" altLang="ko-KR" sz="1400"/>
                <a:t>/ </a:t>
              </a:r>
              <a:r>
                <a:rPr lang="ko-KR" altLang="en-US" sz="1400"/>
                <a:t>선언문 작성 시</a:t>
              </a:r>
              <a:r>
                <a:rPr lang="en-US" altLang="ko-KR" sz="1400"/>
                <a:t>, &lt;script&gt;&lt;/script&gt; </a:t>
              </a:r>
              <a:r>
                <a:rPr lang="ko-KR" altLang="en-US" sz="1400"/>
                <a:t>태그 필수 작성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43163" y="3064356"/>
              <a:ext cx="8857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선언문 작성 위치 </a:t>
              </a:r>
              <a:r>
                <a:rPr lang="en-US" altLang="ko-KR" sz="1400"/>
                <a:t>=&gt; &lt;head&gt; </a:t>
              </a:r>
              <a:r>
                <a:rPr lang="ko-KR" altLang="en-US" sz="1400"/>
                <a:t>및 </a:t>
              </a:r>
              <a:r>
                <a:rPr lang="en-US" altLang="ko-KR" sz="1400"/>
                <a:t>&lt;body&gt; </a:t>
              </a:r>
              <a:r>
                <a:rPr lang="ko-KR" altLang="en-US" sz="1400"/>
                <a:t>태그 둘 다 가능</a:t>
              </a:r>
              <a:r>
                <a:rPr lang="en-US" altLang="ko-KR" sz="1400"/>
                <a:t>! =&gt; </a:t>
              </a:r>
              <a:r>
                <a:rPr lang="ko-KR" altLang="en-US" sz="1400"/>
                <a:t>보통일반적으로 </a:t>
              </a:r>
              <a:r>
                <a:rPr lang="en-US" altLang="ko-KR" sz="1400"/>
                <a:t>&lt;head&gt;</a:t>
              </a:r>
              <a:r>
                <a:rPr lang="ko-KR" altLang="en-US" sz="1400"/>
                <a:t>에 넣는 경우 多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21FE6C6-DBD4-40F5-BE24-6B73EDD4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3794333"/>
            <a:ext cx="7839075" cy="2228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3E239D-911F-4454-A5A4-F0E3116FF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511" y="4630710"/>
            <a:ext cx="14573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0069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자바스크립트 연습문제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844948" y="2683723"/>
            <a:ext cx="450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버튼을 클릭할 때마다 </a:t>
            </a:r>
            <a:r>
              <a:rPr lang="ko-KR" altLang="en-US" sz="1400" dirty="0" err="1" smtClean="0"/>
              <a:t>배경색상</a:t>
            </a:r>
            <a:r>
              <a:rPr lang="ko-KR" altLang="en-US" sz="1400" dirty="0" smtClean="0"/>
              <a:t> 바꾸기 연습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68" y="2991500"/>
            <a:ext cx="6097831" cy="37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750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자바스크립트 연습문제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844948" y="2683723"/>
            <a:ext cx="450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버튼을 클릭할 때마다 </a:t>
            </a:r>
            <a:r>
              <a:rPr lang="ko-KR" altLang="en-US" sz="1400" dirty="0" err="1" smtClean="0"/>
              <a:t>배경색상</a:t>
            </a:r>
            <a:r>
              <a:rPr lang="ko-KR" altLang="en-US" sz="1400" dirty="0" smtClean="0"/>
              <a:t> 바꾸기 연습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1" y="4487010"/>
            <a:ext cx="9217173" cy="22489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1" y="3191567"/>
            <a:ext cx="7458075" cy="1095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519" y="2683723"/>
            <a:ext cx="3340952" cy="20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1770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자바스크립트 연습문제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4062865" y="2683723"/>
            <a:ext cx="4066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smtClean="0"/>
              <a:t>prototype</a:t>
            </a:r>
            <a:r>
              <a:rPr lang="ko-KR" altLang="en-US" sz="1400" dirty="0" smtClean="0"/>
              <a:t>으로 객체 </a:t>
            </a:r>
            <a:r>
              <a:rPr lang="ko-KR" altLang="en-US" sz="1400" dirty="0" err="1" smtClean="0"/>
              <a:t>생성자</a:t>
            </a:r>
            <a:r>
              <a:rPr lang="ko-KR" altLang="en-US" sz="1400" dirty="0" smtClean="0"/>
              <a:t> 함수 생성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5" y="3130402"/>
            <a:ext cx="3942215" cy="3432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773" y="3071789"/>
            <a:ext cx="4015033" cy="34910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517" y="3130402"/>
            <a:ext cx="1924050" cy="28765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16381" y="3809999"/>
            <a:ext cx="3112754" cy="146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47801" y="4553437"/>
            <a:ext cx="3112754" cy="146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25469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제이쿼리 </a:t>
            </a:r>
            <a:r>
              <a:rPr lang="ko-KR" altLang="en-US" b="1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73688509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제이쿼리</a:t>
            </a:r>
            <a:r>
              <a:rPr lang="en-US" altLang="ko-KR" sz="3500" b="1" smtClean="0"/>
              <a:t>(jQuery)</a:t>
            </a:r>
            <a:r>
              <a:rPr lang="ko-KR" altLang="en-US" sz="3500" b="1" smtClean="0"/>
              <a:t>란</a:t>
            </a:r>
            <a:r>
              <a:rPr lang="en-US" altLang="ko-KR" sz="3500" b="1" smtClean="0"/>
              <a:t>?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0706" y="2683723"/>
            <a:ext cx="7542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자바스크립트 개발자</a:t>
            </a:r>
            <a:r>
              <a:rPr lang="en-US" altLang="ko-KR" sz="1400" smtClean="0"/>
              <a:t>, </a:t>
            </a:r>
            <a:r>
              <a:rPr lang="ko-KR" altLang="en-US" sz="1400" smtClean="0"/>
              <a:t>존 레식 이 자바스크립트를 이용해 만든 라이브러리 언어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0706" y="2974913"/>
            <a:ext cx="783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라이브러리 언어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자바스크립트로 만들어진 다양한 함수들의 집합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0706" y="3282690"/>
            <a:ext cx="7830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왜 제이쿼리인가</a:t>
            </a:r>
            <a:r>
              <a:rPr lang="en-US" altLang="ko-KR" sz="1400" smtClean="0"/>
              <a:t>? : 1) </a:t>
            </a:r>
            <a:r>
              <a:rPr lang="ko-KR" altLang="en-US" sz="1400" smtClean="0"/>
              <a:t>자바스크립트 </a:t>
            </a:r>
            <a:r>
              <a:rPr lang="en-US" altLang="ko-KR" sz="1400" smtClean="0"/>
              <a:t>DOM</a:t>
            </a:r>
            <a:r>
              <a:rPr lang="ko-KR" altLang="en-US" sz="1400" smtClean="0"/>
              <a:t>의 크로스브라우징 제약 </a:t>
            </a:r>
            <a:r>
              <a:rPr lang="en-US" altLang="ko-KR" sz="1400" smtClean="0"/>
              <a:t>(*ex. </a:t>
            </a:r>
            <a:r>
              <a:rPr lang="ko-KR" altLang="en-US" sz="1400" smtClean="0"/>
              <a:t>인접요소 선택자</a:t>
            </a:r>
            <a:r>
              <a:rPr lang="en-US" altLang="ko-KR" sz="1400" smtClean="0"/>
              <a:t>, IE8 </a:t>
            </a:r>
            <a:r>
              <a:rPr lang="ko-KR" altLang="en-US" sz="1400" smtClean="0"/>
              <a:t>이하 브라우저에서 적용이 안됨</a:t>
            </a:r>
            <a:r>
              <a:rPr lang="en-US" altLang="ko-KR" sz="1400" smtClean="0"/>
              <a:t>) 2) </a:t>
            </a:r>
            <a:r>
              <a:rPr lang="ko-KR" altLang="en-US" sz="1400" smtClean="0"/>
              <a:t>보다 쉽게 사용할 수 있는 애니메이션 효과 </a:t>
            </a:r>
            <a:r>
              <a:rPr lang="en-US" altLang="ko-KR" sz="1400" smtClean="0"/>
              <a:t>(*ex. </a:t>
            </a:r>
            <a:r>
              <a:rPr lang="ko-KR" altLang="en-US" sz="1400" smtClean="0"/>
              <a:t>제이쿼리의 경우</a:t>
            </a:r>
            <a:r>
              <a:rPr lang="en-US" altLang="ko-KR" sz="1400" smtClean="0"/>
              <a:t>, </a:t>
            </a:r>
            <a:r>
              <a:rPr lang="ko-KR" altLang="en-US" sz="1400" smtClean="0"/>
              <a:t>다양하 애니메이션 효과 메서드 존재</a:t>
            </a:r>
            <a:r>
              <a:rPr lang="en-US" altLang="ko-KR" sz="1400" smtClean="0"/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478" y="4134329"/>
            <a:ext cx="5737044" cy="254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38484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제이쿼리</a:t>
            </a:r>
            <a:r>
              <a:rPr lang="en-US" altLang="ko-KR" sz="3500" b="1" smtClean="0"/>
              <a:t> </a:t>
            </a:r>
            <a:r>
              <a:rPr lang="ko-KR" altLang="en-US" sz="3500" b="1" smtClean="0"/>
              <a:t>라이브러리 연동하기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0706" y="2683723"/>
            <a:ext cx="7542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연동방식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다운로드 방식 </a:t>
            </a:r>
            <a:r>
              <a:rPr lang="en-US" altLang="ko-KR" sz="1400" smtClean="0"/>
              <a:t>(*</a:t>
            </a:r>
            <a:r>
              <a:rPr lang="ko-KR" altLang="en-US" sz="1400" smtClean="0"/>
              <a:t>제이쿼리 사이트</a:t>
            </a:r>
            <a:r>
              <a:rPr lang="en-US" altLang="ko-KR" sz="1400" smtClean="0"/>
              <a:t>) / </a:t>
            </a:r>
            <a:r>
              <a:rPr lang="ko-KR" altLang="en-US" sz="1400" smtClean="0"/>
              <a:t>네트워크 전송방식 </a:t>
            </a:r>
            <a:r>
              <a:rPr lang="en-US" altLang="ko-KR" sz="1400" smtClean="0"/>
              <a:t>(*</a:t>
            </a:r>
            <a:r>
              <a:rPr lang="ko-KR" altLang="en-US" sz="1400" smtClean="0"/>
              <a:t>네트워크로 연동</a:t>
            </a:r>
            <a:r>
              <a:rPr lang="en-US" altLang="ko-KR" sz="1400" smtClean="0"/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0706" y="2974913"/>
            <a:ext cx="783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제이쿼리 사이트 </a:t>
            </a:r>
            <a:r>
              <a:rPr lang="en-US" altLang="ko-KR" sz="1400"/>
              <a:t>: </a:t>
            </a:r>
            <a:r>
              <a:rPr lang="en-US" altLang="ko-KR" sz="1400">
                <a:hlinkClick r:id="rId2"/>
              </a:rPr>
              <a:t>https://jquery.com</a:t>
            </a:r>
            <a:r>
              <a:rPr lang="en-US" altLang="ko-KR" sz="1400" smtClean="0">
                <a:hlinkClick r:id="rId2"/>
              </a:rPr>
              <a:t>/</a:t>
            </a:r>
            <a:r>
              <a:rPr lang="en-US" altLang="ko-KR" sz="1400" smtClean="0"/>
              <a:t> (*</a:t>
            </a:r>
            <a:r>
              <a:rPr lang="ko-KR" altLang="en-US" sz="1400" smtClean="0"/>
              <a:t>구글 제이쿼리 검색</a:t>
            </a:r>
            <a:r>
              <a:rPr lang="en-US" altLang="ko-KR" sz="1400" smtClean="0"/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0706" y="3282690"/>
            <a:ext cx="783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</a:t>
            </a:r>
            <a:r>
              <a:rPr lang="en-US" altLang="ko-KR" sz="1400" smtClean="0"/>
              <a:t>jquery.js VS jquery.min.js </a:t>
            </a:r>
            <a:r>
              <a:rPr lang="ko-KR" altLang="en-US" sz="1400" smtClean="0"/>
              <a:t>차이점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비압축 및 압축파일 </a:t>
            </a:r>
            <a:r>
              <a:rPr lang="en-US" altLang="ko-KR" sz="1400" smtClean="0"/>
              <a:t>(*</a:t>
            </a:r>
            <a:r>
              <a:rPr lang="ko-KR" altLang="en-US" sz="1400" smtClean="0"/>
              <a:t>들여쓰기</a:t>
            </a:r>
            <a:r>
              <a:rPr lang="en-US" altLang="ko-KR" sz="1400" smtClean="0"/>
              <a:t>, </a:t>
            </a:r>
            <a:r>
              <a:rPr lang="ko-KR" altLang="en-US" sz="1400" smtClean="0"/>
              <a:t>줄바꿈 등</a:t>
            </a:r>
            <a:r>
              <a:rPr lang="en-US" altLang="ko-KR" sz="1400"/>
              <a:t> </a:t>
            </a:r>
            <a:r>
              <a:rPr lang="ko-KR" altLang="en-US" sz="1400" smtClean="0"/>
              <a:t>생략 여부 </a:t>
            </a:r>
            <a:r>
              <a:rPr lang="en-US" altLang="ko-KR" sz="1400" smtClean="0"/>
              <a:t>/ if, </a:t>
            </a:r>
            <a:r>
              <a:rPr lang="ko-KR" altLang="en-US" sz="1400" smtClean="0"/>
              <a:t>제이쿼리를 활용한 자체개발을 생각한다면</a:t>
            </a:r>
            <a:r>
              <a:rPr lang="en-US" altLang="ko-KR" sz="1400" smtClean="0"/>
              <a:t>, </a:t>
            </a:r>
            <a:r>
              <a:rPr lang="ko-KR" altLang="en-US" sz="1400" smtClean="0"/>
              <a:t>비압축파일 사용필수</a:t>
            </a:r>
            <a:r>
              <a:rPr lang="en-US" altLang="ko-KR" sz="1400" smtClean="0"/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0706" y="3805910"/>
            <a:ext cx="783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④ 제이쿼리의 경우</a:t>
            </a:r>
            <a:r>
              <a:rPr lang="en-US" altLang="ko-KR" sz="1400" smtClean="0"/>
              <a:t>, </a:t>
            </a:r>
            <a:r>
              <a:rPr lang="ko-KR" altLang="en-US" sz="1400" smtClean="0"/>
              <a:t>최신 버전으로 자주 업그레이드 됩니다</a:t>
            </a:r>
            <a:r>
              <a:rPr lang="en-US" altLang="ko-KR" sz="1400" smtClean="0"/>
              <a:t>. (*</a:t>
            </a:r>
            <a:r>
              <a:rPr lang="ko-KR" altLang="en-US" sz="1400" smtClean="0"/>
              <a:t>버전 업그레이드 시</a:t>
            </a:r>
            <a:r>
              <a:rPr lang="en-US" altLang="ko-KR" sz="1400" smtClean="0"/>
              <a:t>, </a:t>
            </a:r>
            <a:r>
              <a:rPr lang="ko-KR" altLang="en-US" sz="1400" smtClean="0"/>
              <a:t>이전 버전 기능 사용불가한 경우 발생 → </a:t>
            </a:r>
            <a:r>
              <a:rPr lang="en-US" altLang="ko-KR" sz="1400" smtClean="0"/>
              <a:t>migrate plugin </a:t>
            </a:r>
            <a:r>
              <a:rPr lang="ko-KR" altLang="en-US" sz="1400" smtClean="0"/>
              <a:t>사용시</a:t>
            </a:r>
            <a:r>
              <a:rPr lang="en-US" altLang="ko-KR" sz="1400" smtClean="0"/>
              <a:t>, </a:t>
            </a:r>
            <a:r>
              <a:rPr lang="ko-KR" altLang="en-US" sz="1400" smtClean="0"/>
              <a:t>개선 가능</a:t>
            </a:r>
            <a:endParaRPr lang="ko-KR" altLang="en-US" sz="1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214817" y="4477176"/>
            <a:ext cx="11762366" cy="2092010"/>
            <a:chOff x="174035" y="4477176"/>
            <a:chExt cx="11762366" cy="209201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35" y="4477176"/>
              <a:ext cx="6488021" cy="2092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752" y="4739297"/>
              <a:ext cx="2560552" cy="1829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948" y="4720046"/>
              <a:ext cx="2387453" cy="1829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33921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제이쿼리</a:t>
            </a:r>
            <a:r>
              <a:rPr lang="en-US" altLang="ko-KR" sz="3500" b="1" smtClean="0"/>
              <a:t> </a:t>
            </a:r>
            <a:r>
              <a:rPr lang="ko-KR" altLang="en-US" sz="3500" b="1" smtClean="0"/>
              <a:t>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0706" y="2683723"/>
            <a:ext cx="7542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제이쿼리 선택자는 </a:t>
            </a:r>
            <a:r>
              <a:rPr lang="en-US" altLang="ko-KR" sz="1400" smtClean="0"/>
              <a:t>HTML </a:t>
            </a:r>
            <a:r>
              <a:rPr lang="ko-KR" altLang="en-US" sz="1400" smtClean="0"/>
              <a:t>요소를 선택하여 가져올 수 있습니다</a:t>
            </a:r>
            <a:r>
              <a:rPr lang="en-US" altLang="ko-KR" sz="1400" smtClean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0706" y="2974913"/>
            <a:ext cx="783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제이쿼리 선택자는 </a:t>
            </a:r>
            <a:r>
              <a:rPr lang="en-US" altLang="ko-KR" sz="1400" smtClean="0"/>
              <a:t>CSS </a:t>
            </a:r>
            <a:r>
              <a:rPr lang="ko-KR" altLang="en-US" sz="1400" smtClean="0"/>
              <a:t>선택자와 마찬가지로 선택한 요소의 디자인 속성을 적용할 수 있음</a:t>
            </a:r>
            <a:r>
              <a:rPr lang="en-US" altLang="ko-KR" sz="1400" smtClean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80706" y="3282690"/>
            <a:ext cx="7830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제이쿼리 선택자를 사용하려면 </a:t>
            </a:r>
            <a:r>
              <a:rPr lang="en-US" altLang="ko-KR" sz="1400" smtClean="0"/>
              <a:t>html </a:t>
            </a:r>
            <a:r>
              <a:rPr lang="ko-KR" altLang="en-US" sz="1400" smtClean="0"/>
              <a:t>태그 내 문서 객체</a:t>
            </a:r>
            <a:r>
              <a:rPr lang="en-US" altLang="ko-KR" sz="1400" smtClean="0"/>
              <a:t>(= html </a:t>
            </a:r>
            <a:r>
              <a:rPr lang="ko-KR" altLang="en-US" sz="1400" smtClean="0"/>
              <a:t>내 태그</a:t>
            </a:r>
            <a:r>
              <a:rPr lang="en-US" altLang="ko-KR" sz="1400" smtClean="0"/>
              <a:t>)</a:t>
            </a:r>
            <a:r>
              <a:rPr lang="ko-KR" altLang="en-US" sz="1400" smtClean="0"/>
              <a:t>를 먼저 불러온 다음</a:t>
            </a:r>
            <a:endParaRPr lang="en-US" altLang="ko-KR" sz="1400" smtClean="0"/>
          </a:p>
          <a:p>
            <a:r>
              <a:rPr lang="ko-KR" altLang="en-US" sz="1400" smtClean="0"/>
              <a:t>사용해야 가능 합니다</a:t>
            </a:r>
            <a:r>
              <a:rPr lang="en-US" altLang="ko-KR" sz="1400" smtClean="0"/>
              <a:t>. (*</a:t>
            </a:r>
            <a:r>
              <a:rPr lang="ko-KR" altLang="en-US" sz="1400" smtClean="0"/>
              <a:t>아래 예시 확인</a:t>
            </a:r>
            <a:r>
              <a:rPr lang="en-US" altLang="ko-KR" sz="1400" smtClean="0"/>
              <a:t>)</a:t>
            </a:r>
            <a:endParaRPr lang="ko-KR" altLang="en-US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294039" y="3840656"/>
            <a:ext cx="9603923" cy="2924118"/>
            <a:chOff x="837654" y="3840656"/>
            <a:chExt cx="9603923" cy="2924118"/>
          </a:xfrm>
        </p:grpSpPr>
        <p:pic>
          <p:nvPicPr>
            <p:cNvPr id="3074" name="Picture 2" descr="C:\Users\sejin\OneDrive\바탕화~1-DESKTOP-4UIBTKG-9424267\KakaoTalk_20230402_19501917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0" t="24925" r="2732" b="8390"/>
            <a:stretch/>
          </p:blipFill>
          <p:spPr bwMode="auto">
            <a:xfrm>
              <a:off x="837654" y="3865801"/>
              <a:ext cx="5314687" cy="2898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198" y="3840656"/>
              <a:ext cx="4042852" cy="903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197" y="4832326"/>
              <a:ext cx="4097380" cy="965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198" y="5896478"/>
              <a:ext cx="2725684" cy="807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84383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제이쿼리</a:t>
            </a:r>
            <a:r>
              <a:rPr lang="en-US" altLang="ko-KR" sz="3500" b="1" smtClean="0"/>
              <a:t> </a:t>
            </a:r>
            <a:r>
              <a:rPr lang="ko-KR" altLang="en-US" sz="3500" b="1" smtClean="0"/>
              <a:t>선택자 스타일 및 속성 적용 방법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180706" y="2683723"/>
            <a:ext cx="7830589" cy="598967"/>
            <a:chOff x="2180706" y="2683723"/>
            <a:chExt cx="7830589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80706" y="2683723"/>
              <a:ext cx="7542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제이쿼리 선택자로 스타일 및 속성을 적용하는 기본형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80706" y="2974913"/>
              <a:ext cx="7830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선택자는 </a:t>
              </a:r>
              <a:r>
                <a:rPr lang="en-US" altLang="ko-KR" sz="1400" smtClean="0"/>
                <a:t>$( )</a:t>
              </a:r>
              <a:r>
                <a:rPr lang="ko-KR" altLang="en-US" sz="1400" smtClean="0"/>
                <a:t>에 문자형 데이터로 </a:t>
              </a:r>
              <a:r>
                <a:rPr lang="en-US" altLang="ko-KR" sz="1400" smtClean="0"/>
                <a:t>CSS</a:t>
              </a:r>
              <a:r>
                <a:rPr lang="ko-KR" altLang="en-US" sz="1400" smtClean="0"/>
                <a:t>선택자를 입력하면 됩니다</a:t>
              </a:r>
              <a:r>
                <a:rPr lang="en-US" altLang="ko-KR" sz="140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92" y="3611880"/>
            <a:ext cx="472440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00801" y="4127863"/>
            <a:ext cx="551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인자값을 사용해 </a:t>
            </a:r>
            <a:r>
              <a:rPr lang="en-US" altLang="ko-KR" b="1" smtClean="0">
                <a:solidFill>
                  <a:srgbClr val="FF0000"/>
                </a:solidFill>
              </a:rPr>
              <a:t>CSS </a:t>
            </a:r>
            <a:r>
              <a:rPr lang="ko-KR" altLang="en-US" b="1" smtClean="0">
                <a:solidFill>
                  <a:srgbClr val="FF0000"/>
                </a:solidFill>
              </a:rPr>
              <a:t>속성과 값을 전달하는 방식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1" y="4598126"/>
            <a:ext cx="551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객체를 사용해 </a:t>
            </a:r>
            <a:r>
              <a:rPr lang="en-US" altLang="ko-KR" b="1" smtClean="0">
                <a:solidFill>
                  <a:srgbClr val="FF0000"/>
                </a:solidFill>
              </a:rPr>
              <a:t>CSS </a:t>
            </a:r>
            <a:r>
              <a:rPr lang="ko-KR" altLang="en-US" b="1" smtClean="0">
                <a:solidFill>
                  <a:srgbClr val="FF0000"/>
                </a:solidFill>
              </a:rPr>
              <a:t>속성과 값을 전달하는 방식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1882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제이쿼리</a:t>
            </a:r>
            <a:r>
              <a:rPr lang="en-US" altLang="ko-KR" sz="3500" b="1" smtClean="0"/>
              <a:t> </a:t>
            </a:r>
            <a:r>
              <a:rPr lang="ko-KR" altLang="en-US" sz="3500" b="1" smtClean="0"/>
              <a:t>선택자 스타일 및 속성 적용 방법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258788" y="2683723"/>
            <a:ext cx="5674425" cy="598967"/>
            <a:chOff x="2180706" y="2683723"/>
            <a:chExt cx="5674425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80706" y="2683723"/>
              <a:ext cx="4969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제이쿼리 선택자로 스타일 및 속성을 적용하는 기본형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80706" y="2974913"/>
              <a:ext cx="567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선택자는 </a:t>
              </a:r>
              <a:r>
                <a:rPr lang="en-US" altLang="ko-KR" sz="1400" smtClean="0"/>
                <a:t>$( )</a:t>
              </a:r>
              <a:r>
                <a:rPr lang="ko-KR" altLang="en-US" sz="1400" smtClean="0"/>
                <a:t>에 문자형 데이터로 </a:t>
              </a:r>
              <a:r>
                <a:rPr lang="en-US" altLang="ko-KR" sz="1400" smtClean="0"/>
                <a:t>CSS</a:t>
              </a:r>
              <a:r>
                <a:rPr lang="ko-KR" altLang="en-US" sz="1400" smtClean="0"/>
                <a:t>선택자를 입력하면 됩니다</a:t>
              </a:r>
              <a:r>
                <a:rPr lang="en-US" altLang="ko-KR" sz="140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95211" y="3687125"/>
            <a:ext cx="8401578" cy="2553789"/>
            <a:chOff x="378691" y="3687125"/>
            <a:chExt cx="8401578" cy="255378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1" y="3687125"/>
              <a:ext cx="4286250" cy="1190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1" y="5097914"/>
              <a:ext cx="6191250" cy="114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5369" y="4378779"/>
              <a:ext cx="1104900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338698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제이쿼리 기본 선택자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747970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async &amp; defer </a:t>
            </a:r>
            <a:r>
              <a:rPr lang="ko-KR" altLang="en-US" sz="3500" b="1"/>
              <a:t>속성</a:t>
            </a:r>
            <a:r>
              <a:rPr lang="en-US" altLang="ko-KR" sz="3500" b="1"/>
              <a:t> 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1667164" y="2765416"/>
            <a:ext cx="8857673" cy="606717"/>
            <a:chOff x="143163" y="2765416"/>
            <a:chExt cx="8857673" cy="606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43164" y="2765416"/>
              <a:ext cx="8857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웹 브라우저가 </a:t>
              </a:r>
              <a:r>
                <a:rPr lang="en-US" altLang="ko-KR" sz="1400"/>
                <a:t>parsing</a:t>
              </a:r>
              <a:r>
                <a:rPr lang="ko-KR" altLang="en-US" sz="1400"/>
                <a:t>을 하는 순서 </a:t>
              </a:r>
              <a:r>
                <a:rPr lang="en-US" altLang="ko-KR" sz="1400"/>
                <a:t>: html -&gt; JavaScript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43163" y="3064356"/>
              <a:ext cx="8857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두가지 문제 발생 </a:t>
              </a:r>
              <a:r>
                <a:rPr lang="en-US" altLang="ko-KR" sz="1400"/>
                <a:t>: JavaScript </a:t>
              </a:r>
              <a:r>
                <a:rPr lang="ko-KR" altLang="en-US" sz="1400"/>
                <a:t>코드가 </a:t>
              </a:r>
              <a:r>
                <a:rPr lang="en-US" altLang="ko-KR" sz="1400"/>
                <a:t>Heavy </a:t>
              </a:r>
              <a:r>
                <a:rPr lang="ko-KR" altLang="en-US" sz="1400"/>
                <a:t>하거나 혹은 내 웹사이트가 </a:t>
              </a:r>
              <a:r>
                <a:rPr lang="en-US" altLang="ko-KR" sz="1400"/>
                <a:t>JavaScript </a:t>
              </a:r>
              <a:r>
                <a:rPr lang="ko-KR" altLang="en-US" sz="1400"/>
                <a:t>의존도가 높다면</a:t>
              </a:r>
              <a:r>
                <a:rPr lang="en-US" altLang="ko-KR" sz="1400"/>
                <a:t>?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2D2B0B-2344-4F90-93DF-50D01D209E7C}"/>
              </a:ext>
            </a:extLst>
          </p:cNvPr>
          <p:cNvGrpSpPr/>
          <p:nvPr/>
        </p:nvGrpSpPr>
        <p:grpSpPr>
          <a:xfrm>
            <a:off x="123826" y="4135966"/>
            <a:ext cx="11944349" cy="1108873"/>
            <a:chOff x="180975" y="4135966"/>
            <a:chExt cx="11944349" cy="110887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8FD8062-40F5-4774-A805-35947311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975" y="4135966"/>
              <a:ext cx="6172200" cy="109993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30C8C2C-9B82-4300-B4BF-DDF8F084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9" y="4135966"/>
              <a:ext cx="5648325" cy="110887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CD4B4E-1776-451B-856B-B9351DCA3284}"/>
              </a:ext>
            </a:extLst>
          </p:cNvPr>
          <p:cNvSpPr txBox="1"/>
          <p:nvPr/>
        </p:nvSpPr>
        <p:spPr>
          <a:xfrm>
            <a:off x="6673561" y="5466715"/>
            <a:ext cx="5140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만약 </a:t>
            </a:r>
            <a:r>
              <a:rPr lang="ko-KR" altLang="en-US"/>
              <a:t>여러분들의 사이트가</a:t>
            </a:r>
            <a:endParaRPr lang="en-US" altLang="ko-KR"/>
          </a:p>
          <a:p>
            <a:pPr algn="ctr"/>
            <a:r>
              <a:rPr lang="ko-KR" altLang="en-US"/>
              <a:t>자바스크립트에 </a:t>
            </a:r>
            <a:r>
              <a:rPr lang="ko-KR" altLang="en-US" b="1" dirty="0">
                <a:solidFill>
                  <a:srgbClr val="FF0000"/>
                </a:solidFill>
              </a:rPr>
              <a:t>굉장히 의존적인 사이트라면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1EAB5-E9F0-4CA4-9AC1-388A9EE88EB4}"/>
              </a:ext>
            </a:extLst>
          </p:cNvPr>
          <p:cNvSpPr txBox="1"/>
          <p:nvPr/>
        </p:nvSpPr>
        <p:spPr>
          <a:xfrm>
            <a:off x="639475" y="5466715"/>
            <a:ext cx="514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/>
              <a:t>자바스크립트 코드가 </a:t>
            </a:r>
            <a:r>
              <a:rPr lang="en-US" altLang="ko-KR" sz="1800" b="1">
                <a:solidFill>
                  <a:srgbClr val="FF0000"/>
                </a:solidFill>
              </a:rPr>
              <a:t>heavy</a:t>
            </a:r>
            <a:r>
              <a:rPr lang="ko-KR" altLang="en-US" sz="1800" b="1">
                <a:solidFill>
                  <a:srgbClr val="FF0000"/>
                </a:solidFill>
              </a:rPr>
              <a:t>하다면</a:t>
            </a:r>
            <a:r>
              <a:rPr lang="en-US" altLang="ko-KR" sz="1800" b="1">
                <a:solidFill>
                  <a:srgbClr val="FF0000"/>
                </a:solidFill>
              </a:rPr>
              <a:t>?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5806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21" y="1212875"/>
            <a:ext cx="5599379" cy="549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-210325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제이쿼리</a:t>
            </a:r>
            <a:r>
              <a:rPr lang="en-US" altLang="ko-KR" sz="3500" b="1" smtClean="0"/>
              <a:t> </a:t>
            </a:r>
            <a:r>
              <a:rPr lang="ko-KR" altLang="en-US" sz="3500" b="1" smtClean="0"/>
              <a:t>기본 선택자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83772" y="2683723"/>
            <a:ext cx="6860572" cy="598967"/>
            <a:chOff x="2180706" y="2683723"/>
            <a:chExt cx="6860572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80706" y="2683723"/>
              <a:ext cx="4969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&lt;body&gt; </a:t>
              </a:r>
              <a:r>
                <a:rPr lang="ko-KR" altLang="en-US" sz="1400" smtClean="0"/>
                <a:t>영역에 있는 문서 객체를 선택할 수 있는 선택자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80706" y="2974913"/>
              <a:ext cx="68605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제이쿼리 기본 선택자는 직접 선택자와 인접 관계 선택자로 나눌 수 있습니다</a:t>
              </a:r>
              <a:r>
                <a:rPr lang="en-US" altLang="ko-KR" sz="1400" smtClean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71" y="3518263"/>
            <a:ext cx="6130926" cy="311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889724" y="4314548"/>
            <a:ext cx="2121763" cy="204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92" y="4164228"/>
            <a:ext cx="24098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25" y="3803417"/>
            <a:ext cx="24288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889724" y="3479666"/>
            <a:ext cx="2121763" cy="14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9745692" y="3422968"/>
            <a:ext cx="3038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선택한 요소의 바로 이전 요소를 선택합니다</a:t>
            </a:r>
            <a:r>
              <a:rPr lang="en-US" altLang="ko-KR" sz="900" smtClean="0"/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4376465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직접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전체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258788" y="2683723"/>
            <a:ext cx="5674425" cy="598967"/>
            <a:chOff x="2180706" y="2683723"/>
            <a:chExt cx="5674425" cy="59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80706" y="2683723"/>
              <a:ext cx="5510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직접 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주로 멀리 떨어진 요소를 직접 선택할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80706" y="2974913"/>
              <a:ext cx="567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종류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전체</a:t>
              </a:r>
              <a:r>
                <a:rPr lang="en-US" altLang="ko-KR" sz="1400" smtClean="0"/>
                <a:t>(*), </a:t>
              </a:r>
              <a:r>
                <a:rPr lang="ko-KR" altLang="en-US" sz="1400" smtClean="0"/>
                <a:t>아이디</a:t>
              </a:r>
              <a:r>
                <a:rPr lang="en-US" altLang="ko-KR" sz="1400" smtClean="0"/>
                <a:t>(#), </a:t>
              </a:r>
              <a:r>
                <a:rPr lang="ko-KR" altLang="en-US" sz="1400" smtClean="0"/>
                <a:t>클래스</a:t>
              </a:r>
              <a:r>
                <a:rPr lang="en-US" altLang="ko-KR" sz="1400" smtClean="0"/>
                <a:t>(.), </a:t>
              </a:r>
              <a:r>
                <a:rPr lang="ko-KR" altLang="en-US" sz="1400" smtClean="0"/>
                <a:t>요소명</a:t>
              </a:r>
              <a:r>
                <a:rPr lang="en-US" altLang="ko-KR" sz="1400" smtClean="0"/>
                <a:t>, </a:t>
              </a:r>
              <a:r>
                <a:rPr lang="ko-KR" altLang="en-US" sz="1400" smtClean="0"/>
                <a:t>그룹</a:t>
              </a:r>
              <a:r>
                <a:rPr lang="en-US" altLang="ko-KR" sz="1400" smtClean="0"/>
                <a:t>(,) </a:t>
              </a:r>
              <a:r>
                <a:rPr lang="ko-KR" altLang="en-US" sz="1400" smtClean="0"/>
                <a:t>선택자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426" y="3573884"/>
            <a:ext cx="11699149" cy="2835080"/>
            <a:chOff x="207509" y="3573884"/>
            <a:chExt cx="11699149" cy="2835080"/>
          </a:xfrm>
        </p:grpSpPr>
        <p:grpSp>
          <p:nvGrpSpPr>
            <p:cNvPr id="8" name="그룹 7"/>
            <p:cNvGrpSpPr/>
            <p:nvPr/>
          </p:nvGrpSpPr>
          <p:grpSpPr>
            <a:xfrm>
              <a:off x="207509" y="3573884"/>
              <a:ext cx="7219950" cy="2835080"/>
              <a:chOff x="207509" y="3573884"/>
              <a:chExt cx="7219950" cy="283508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509" y="3573884"/>
                <a:ext cx="2779531" cy="1481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509" y="5151664"/>
                <a:ext cx="7219950" cy="1257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0689" y="3898022"/>
              <a:ext cx="4175969" cy="1992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800030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직접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아이디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258788" y="2683723"/>
            <a:ext cx="551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아이디 선택자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아이디 속성에 지정한 값을 포함한 요소를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258788" y="2974913"/>
            <a:ext cx="567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기본형 </a:t>
            </a:r>
            <a:r>
              <a:rPr lang="en-US" altLang="ko-KR" sz="1400" smtClean="0"/>
              <a:t>: $(“#</a:t>
            </a:r>
            <a:r>
              <a:rPr lang="ko-KR" altLang="en-US" sz="1400" smtClean="0"/>
              <a:t>아이디명</a:t>
            </a:r>
            <a:r>
              <a:rPr lang="en-US" altLang="ko-KR" sz="1400" smtClean="0"/>
              <a:t>”)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00" y="3667261"/>
            <a:ext cx="34956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00" y="5272768"/>
            <a:ext cx="65532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681" y="4269921"/>
            <a:ext cx="443865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258788" y="3282690"/>
            <a:ext cx="6468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체이닝기법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한 객체에 다양한 메서드를 줄줄이 이어서 사용하는 방법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92" y="3518966"/>
            <a:ext cx="6816362" cy="75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29909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직접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클래스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258788" y="2683723"/>
            <a:ext cx="6094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클래스 선택자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클래스 속성에 지정한 값을 포함하는 요소를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258788" y="2974913"/>
            <a:ext cx="567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기본형 </a:t>
            </a:r>
            <a:r>
              <a:rPr lang="en-US" altLang="ko-KR" sz="1400" smtClean="0"/>
              <a:t>: $(“.</a:t>
            </a:r>
            <a:r>
              <a:rPr lang="ko-KR" altLang="en-US" sz="1400" smtClean="0"/>
              <a:t>클래</a:t>
            </a:r>
            <a:r>
              <a:rPr lang="ko-KR" altLang="en-US" sz="1400"/>
              <a:t>스</a:t>
            </a:r>
            <a:r>
              <a:rPr lang="ko-KR" altLang="en-US" sz="1400" smtClean="0"/>
              <a:t>명</a:t>
            </a:r>
            <a:r>
              <a:rPr lang="en-US" altLang="ko-KR" sz="1400" smtClean="0"/>
              <a:t>”)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3868" y="3533503"/>
            <a:ext cx="11264264" cy="3029086"/>
            <a:chOff x="169954" y="3533503"/>
            <a:chExt cx="11264264" cy="3029086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54" y="3533503"/>
              <a:ext cx="3857625" cy="1571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54" y="5276714"/>
              <a:ext cx="6753225" cy="1285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793" y="3900215"/>
              <a:ext cx="4162425" cy="2409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684879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직접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요소명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258788" y="2683723"/>
            <a:ext cx="667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요소</a:t>
            </a:r>
            <a:r>
              <a:rPr lang="ko-KR" altLang="en-US" sz="1400"/>
              <a:t>명</a:t>
            </a:r>
            <a:r>
              <a:rPr lang="ko-KR" altLang="en-US" sz="1400" smtClean="0"/>
              <a:t> 선택자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지정한 요소명</a:t>
            </a:r>
            <a:r>
              <a:rPr lang="en-US" altLang="ko-KR" sz="1400" smtClean="0"/>
              <a:t>(Tag Name)</a:t>
            </a:r>
            <a:r>
              <a:rPr lang="ko-KR" altLang="en-US" sz="1400" smtClean="0"/>
              <a:t>과 일치하는 요소를 모두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258788" y="2974913"/>
            <a:ext cx="567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기본형 </a:t>
            </a:r>
            <a:r>
              <a:rPr lang="en-US" altLang="ko-KR" sz="1400" smtClean="0"/>
              <a:t>: $(“</a:t>
            </a:r>
            <a:r>
              <a:rPr lang="ko-KR" altLang="en-US" sz="1400" smtClean="0"/>
              <a:t>요소명</a:t>
            </a:r>
            <a:r>
              <a:rPr lang="en-US" altLang="ko-KR" sz="1400" smtClean="0"/>
              <a:t>”)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1" y="5173845"/>
            <a:ext cx="64198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62589" y="3423014"/>
            <a:ext cx="11066822" cy="2970031"/>
            <a:chOff x="378691" y="3423014"/>
            <a:chExt cx="11066822" cy="2970031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1" y="3423014"/>
              <a:ext cx="3181350" cy="156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1163" y="3954645"/>
              <a:ext cx="4324350" cy="243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334168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직접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그룹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258788" y="2683723"/>
            <a:ext cx="667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그룹 선택자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한 번에 여러 개의 요소를 선택할 때 사용합니다</a:t>
            </a:r>
            <a:r>
              <a:rPr lang="en-US" altLang="ko-KR" sz="1400" smtClean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258788" y="2974913"/>
            <a:ext cx="567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기본형 </a:t>
            </a:r>
            <a:r>
              <a:rPr lang="en-US" altLang="ko-KR" sz="1400" smtClean="0"/>
              <a:t>: $(“</a:t>
            </a:r>
            <a:r>
              <a:rPr lang="ko-KR" altLang="en-US" sz="1400" smtClean="0"/>
              <a:t>요소 선택</a:t>
            </a:r>
            <a:r>
              <a:rPr lang="en-US" altLang="ko-KR" sz="1400" smtClean="0"/>
              <a:t>1, </a:t>
            </a:r>
            <a:r>
              <a:rPr lang="ko-KR" altLang="en-US" sz="1400" smtClean="0"/>
              <a:t>요소 선택</a:t>
            </a:r>
            <a:r>
              <a:rPr lang="en-US" altLang="ko-KR" sz="1400" smtClean="0"/>
              <a:t>2, </a:t>
            </a:r>
            <a:r>
              <a:rPr lang="ko-KR" altLang="en-US" sz="1400" smtClean="0"/>
              <a:t>요소 선택</a:t>
            </a:r>
            <a:r>
              <a:rPr lang="en-US" altLang="ko-KR" sz="1400" smtClean="0"/>
              <a:t>3, …</a:t>
            </a:r>
            <a:r>
              <a:rPr lang="ko-KR" altLang="en-US" sz="1400" smtClean="0"/>
              <a:t>요소 선택</a:t>
            </a:r>
            <a:r>
              <a:rPr lang="en-US" altLang="ko-KR" sz="1400" smtClean="0"/>
              <a:t>n”);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0182" y="3282690"/>
            <a:ext cx="11451636" cy="3290104"/>
            <a:chOff x="215537" y="3282690"/>
            <a:chExt cx="11451636" cy="329010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37" y="3402433"/>
              <a:ext cx="4114800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37" y="5353594"/>
              <a:ext cx="687705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348" y="3282690"/>
              <a:ext cx="4314825" cy="308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66927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직접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종속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746960" y="2683723"/>
            <a:ext cx="8698081" cy="1122187"/>
            <a:chOff x="3258788" y="2683723"/>
            <a:chExt cx="8698081" cy="11221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258788" y="2683723"/>
              <a:ext cx="6895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종속 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요소의 </a:t>
              </a:r>
              <a:r>
                <a:rPr lang="en-US" altLang="ko-KR" sz="1400" smtClean="0"/>
                <a:t>id </a:t>
              </a:r>
              <a:r>
                <a:rPr lang="ko-KR" altLang="en-US" sz="1400" smtClean="0"/>
                <a:t>또는 </a:t>
              </a:r>
              <a:r>
                <a:rPr lang="en-US" altLang="ko-KR" sz="1400" smtClean="0"/>
                <a:t>class </a:t>
              </a:r>
              <a:r>
                <a:rPr lang="ko-KR" altLang="en-US" sz="1400" smtClean="0"/>
                <a:t>값이 일치하는 요소를 선택할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258788" y="2974913"/>
              <a:ext cx="5674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요소명</a:t>
              </a:r>
              <a:r>
                <a:rPr lang="en-US" altLang="ko-KR" sz="1400" smtClean="0"/>
                <a:t>#id </a:t>
              </a:r>
              <a:r>
                <a:rPr lang="ko-KR" altLang="en-US" sz="1400" smtClean="0"/>
                <a:t>값</a:t>
              </a:r>
              <a:r>
                <a:rPr lang="en-US" altLang="ko-KR" sz="1400" smtClean="0"/>
                <a:t>”);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요소명</a:t>
              </a:r>
              <a:r>
                <a:rPr lang="en-US" altLang="ko-KR" sz="1400" smtClean="0"/>
                <a:t>.class </a:t>
              </a:r>
              <a:r>
                <a:rPr lang="ko-KR" altLang="en-US" sz="1400" smtClean="0"/>
                <a:t>값</a:t>
              </a:r>
              <a:r>
                <a:rPr lang="en-US" altLang="ko-KR" sz="1400" smtClean="0"/>
                <a:t>”);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258788" y="3498133"/>
              <a:ext cx="8698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유의사항 </a:t>
              </a:r>
              <a:r>
                <a:rPr lang="en-US" altLang="ko-KR" sz="1400" smtClean="0"/>
                <a:t>: </a:t>
              </a:r>
              <a:r>
                <a:rPr lang="ko-KR" altLang="en-US" sz="1400" b="1" smtClean="0"/>
                <a:t>종속 선택자는 요소명과 </a:t>
              </a:r>
              <a:r>
                <a:rPr lang="en-US" altLang="ko-KR" sz="1400" b="1" smtClean="0"/>
                <a:t>id</a:t>
              </a:r>
              <a:r>
                <a:rPr lang="ko-KR" altLang="en-US" sz="1400" b="1" smtClean="0"/>
                <a:t>값 사이에 공백이 없지만</a:t>
              </a:r>
              <a:r>
                <a:rPr lang="en-US" altLang="ko-KR" sz="1400" b="1" smtClean="0"/>
                <a:t>, </a:t>
              </a:r>
              <a:r>
                <a:rPr lang="ko-KR" altLang="en-US" sz="1400" b="1" smtClean="0"/>
                <a:t>하위 선택자는 공백 존재</a:t>
              </a:r>
              <a:endParaRPr lang="ko-KR" altLang="en-US" sz="1400" b="1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383035" y="3805910"/>
            <a:ext cx="9425930" cy="2646934"/>
            <a:chOff x="452583" y="3805910"/>
            <a:chExt cx="9425930" cy="2646934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3958182"/>
              <a:ext cx="3482109" cy="1235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5289568"/>
              <a:ext cx="6255840" cy="1163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863" y="3805910"/>
              <a:ext cx="2914650" cy="2419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515669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인접 관계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46960" y="2683723"/>
            <a:ext cx="898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직접 선택자로 요소를 먼저 선택하고</a:t>
            </a:r>
            <a:r>
              <a:rPr lang="en-US" altLang="ko-KR" sz="1400" smtClean="0"/>
              <a:t>, </a:t>
            </a:r>
            <a:r>
              <a:rPr lang="ko-KR" altLang="en-US" sz="1400" smtClean="0"/>
              <a:t>그 다음 선택한 요소와 가까이에 있는</a:t>
            </a:r>
            <a:r>
              <a:rPr lang="en-US" altLang="ko-KR" sz="1400" smtClean="0"/>
              <a:t>(*</a:t>
            </a:r>
            <a:r>
              <a:rPr lang="ko-KR" altLang="en-US" sz="1400" smtClean="0"/>
              <a:t>이전 혹은 다음</a:t>
            </a:r>
            <a:r>
              <a:rPr lang="en-US" altLang="ko-KR" sz="1400" smtClean="0"/>
              <a:t>)</a:t>
            </a:r>
            <a:r>
              <a:rPr lang="ko-KR" altLang="en-US" sz="1400" smtClean="0"/>
              <a:t> 요소를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3304" y="3100252"/>
            <a:ext cx="11645392" cy="3467462"/>
            <a:chOff x="167916" y="3100252"/>
            <a:chExt cx="11645392" cy="3467462"/>
          </a:xfrm>
        </p:grpSpPr>
        <p:pic>
          <p:nvPicPr>
            <p:cNvPr id="13314" name="Picture 2" descr="C:\Users\sejin\OneDrive\바탕화~1-DESKTOP-4UIBTKG-9424267\KakaoTalk_20230402_20530783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1" t="32773" r="16254" b="17838"/>
            <a:stretch/>
          </p:blipFill>
          <p:spPr bwMode="auto">
            <a:xfrm>
              <a:off x="167916" y="3100252"/>
              <a:ext cx="6467607" cy="346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937" y="3153977"/>
              <a:ext cx="2569029" cy="2336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937" y="5558290"/>
              <a:ext cx="4968371" cy="1009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818477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인접 관계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부모 요소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3261080" y="2683723"/>
            <a:ext cx="5669841" cy="615554"/>
            <a:chOff x="1746960" y="2683723"/>
            <a:chExt cx="5669841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746960" y="2683723"/>
              <a:ext cx="5669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부모 요소 선택자 </a:t>
              </a:r>
              <a:r>
                <a:rPr lang="en-US" altLang="ko-KR" sz="1400" smtClean="0"/>
                <a:t>:  </a:t>
              </a:r>
              <a:r>
                <a:rPr lang="ko-KR" altLang="en-US" sz="1400" smtClean="0"/>
                <a:t>선택한 요소를 감싸고 있는 부모 요소를 선택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746960" y="2991500"/>
              <a:ext cx="5669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).parent( );</a:t>
              </a:r>
              <a:endParaRPr lang="ko-KR" altLang="en-US" sz="1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45170" y="3449060"/>
            <a:ext cx="8301661" cy="3134265"/>
            <a:chOff x="482931" y="3449060"/>
            <a:chExt cx="8301661" cy="3134265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31" y="3449061"/>
              <a:ext cx="3625598" cy="2786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2" y="3449060"/>
              <a:ext cx="4511040" cy="1084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851" y="4655285"/>
              <a:ext cx="4523741" cy="1928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44212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인접 관계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하위 요소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3261080" y="2683723"/>
            <a:ext cx="5669841" cy="615554"/>
            <a:chOff x="1746960" y="2683723"/>
            <a:chExt cx="5669841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746960" y="2683723"/>
              <a:ext cx="5669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하위 요소 선택자 </a:t>
              </a:r>
              <a:r>
                <a:rPr lang="en-US" altLang="ko-KR" sz="1400" smtClean="0"/>
                <a:t>:  </a:t>
              </a:r>
              <a:r>
                <a:rPr lang="ko-KR" altLang="en-US" sz="1400" smtClean="0"/>
                <a:t>기준 요소로 선택한 하위 요소만 선택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746960" y="2991500"/>
              <a:ext cx="5669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기준 요소 선택</a:t>
              </a:r>
              <a:r>
                <a:rPr lang="en-US" altLang="ko-KR" sz="1400" smtClean="0"/>
                <a:t>1 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2) =&gt; $(#wrap h1);</a:t>
              </a:r>
              <a:endParaRPr lang="ko-KR" altLang="en-US" sz="14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56724" y="3401860"/>
            <a:ext cx="11678552" cy="3009900"/>
            <a:chOff x="256772" y="3401860"/>
            <a:chExt cx="11678552" cy="3009900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72" y="4040444"/>
              <a:ext cx="2982818" cy="220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476" y="4040444"/>
              <a:ext cx="4124325" cy="2162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4774" y="3401860"/>
              <a:ext cx="4400550" cy="300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783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async </a:t>
            </a:r>
            <a:r>
              <a:rPr lang="ko-KR" altLang="en-US" sz="3500" b="1"/>
              <a:t>속성</a:t>
            </a:r>
            <a:r>
              <a:rPr lang="en-US" altLang="ko-KR" sz="3500" b="1"/>
              <a:t> 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3157682" y="2765416"/>
            <a:ext cx="5876636" cy="822160"/>
            <a:chOff x="143163" y="2765416"/>
            <a:chExt cx="5876636" cy="8221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43164" y="2765416"/>
              <a:ext cx="5876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사용방법 </a:t>
              </a:r>
              <a:r>
                <a:rPr lang="en-US" altLang="ko-KR" sz="1400"/>
                <a:t>: &lt;script async src =…&gt;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43163" y="3064356"/>
              <a:ext cx="5749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HTML</a:t>
              </a:r>
              <a:r>
                <a:rPr lang="ko-KR" altLang="en-US" sz="1400"/>
                <a:t>이 파싱되는 시간과 </a:t>
              </a:r>
              <a:r>
                <a:rPr lang="en-US" altLang="ko-KR" sz="1400"/>
                <a:t>JavaScript</a:t>
              </a:r>
              <a:r>
                <a:rPr lang="ko-KR" altLang="en-US" sz="1400"/>
                <a:t>를 다운받는 시간 동시 진행</a:t>
              </a:r>
              <a:r>
                <a:rPr lang="en-US" altLang="ko-KR" sz="1400"/>
                <a:t>!</a:t>
              </a:r>
            </a:p>
            <a:p>
              <a:r>
                <a:rPr lang="en-US" altLang="ko-KR" sz="1400"/>
                <a:t>But, HTML</a:t>
              </a:r>
              <a:r>
                <a:rPr lang="ko-KR" altLang="en-US" sz="1400"/>
                <a:t>이 먼저 작동해야하는 경우에는 오류 발생</a:t>
              </a:r>
              <a:r>
                <a:rPr lang="en-US" altLang="ko-KR" sz="1400"/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FDCF44C-2060-479A-AA03-498F721A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3886516"/>
            <a:ext cx="78390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8985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인접 관계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자식 요소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305455" y="2683723"/>
            <a:ext cx="7581091" cy="1046441"/>
            <a:chOff x="1746960" y="2683723"/>
            <a:chExt cx="7581091" cy="10464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746960" y="2683723"/>
              <a:ext cx="6196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자식 요소 선택자 </a:t>
              </a:r>
              <a:r>
                <a:rPr lang="en-US" altLang="ko-KR" sz="1400" smtClean="0"/>
                <a:t>:  </a:t>
              </a:r>
              <a:r>
                <a:rPr lang="ko-KR" altLang="en-US" sz="1400" smtClean="0"/>
                <a:t>선택된 요소를 기준으로 지정한 자식 요소만 선택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746960" y="2991500"/>
              <a:ext cx="75810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 &gt; </a:t>
              </a:r>
              <a:r>
                <a:rPr lang="ko-KR" altLang="en-US" sz="1400" smtClean="0"/>
                <a:t>자식 요소 선택</a:t>
              </a:r>
              <a:r>
                <a:rPr lang="en-US" altLang="ko-KR" sz="1400" smtClean="0"/>
                <a:t>”)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”).children(“</a:t>
              </a:r>
              <a:r>
                <a:rPr lang="ko-KR" altLang="en-US" sz="1400" smtClean="0"/>
                <a:t>자식 요소 선택</a:t>
              </a:r>
              <a:r>
                <a:rPr lang="en-US" altLang="ko-KR" sz="1400" smtClean="0"/>
                <a:t>”)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”).children( ) </a:t>
              </a:r>
              <a:r>
                <a:rPr lang="ko-KR" altLang="en-US" sz="1400" smtClean="0"/>
                <a:t>→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선택한 요소를 기준으로 모든 자식 요소를 선택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7488" y="3916165"/>
            <a:ext cx="10597024" cy="2646287"/>
            <a:chOff x="281393" y="3916165"/>
            <a:chExt cx="10597024" cy="2646287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93" y="3916165"/>
              <a:ext cx="3559088" cy="2646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692" y="4076427"/>
              <a:ext cx="6943725" cy="2486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084" y="259081"/>
            <a:ext cx="2661141" cy="171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14855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인접 관계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형</a:t>
            </a:r>
            <a:r>
              <a:rPr lang="en-US" altLang="ko-KR" sz="3500" b="1" smtClean="0"/>
              <a:t>, </a:t>
            </a:r>
            <a:r>
              <a:rPr lang="ko-KR" altLang="en-US" sz="3500" b="1" smtClean="0"/>
              <a:t>동생 요소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05455" y="2683723"/>
            <a:ext cx="6196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형 요소 선택자 </a:t>
            </a:r>
            <a:r>
              <a:rPr lang="en-US" altLang="ko-KR" sz="1400" smtClean="0"/>
              <a:t>:  </a:t>
            </a:r>
            <a:r>
              <a:rPr lang="ko-KR" altLang="en-US" sz="1400" smtClean="0"/>
              <a:t>선택된 요소를 기준으로 바로 이전 형제 요소만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05455" y="3299277"/>
            <a:ext cx="758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기본형 </a:t>
            </a:r>
            <a:r>
              <a:rPr lang="en-US" altLang="ko-KR" sz="1400" smtClean="0"/>
              <a:t>: $(“</a:t>
            </a:r>
            <a:r>
              <a:rPr lang="ko-KR" altLang="en-US" sz="1400" smtClean="0"/>
              <a:t>요소 선택</a:t>
            </a:r>
            <a:r>
              <a:rPr lang="en-US" altLang="ko-KR" sz="1400" smtClean="0"/>
              <a:t>”).prev( )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$(“</a:t>
            </a:r>
            <a:r>
              <a:rPr lang="ko-KR" altLang="en-US" sz="1400" smtClean="0"/>
              <a:t>요소 선택</a:t>
            </a:r>
            <a:r>
              <a:rPr lang="en-US" altLang="ko-KR" sz="1400" smtClean="0"/>
              <a:t>”).next( )</a:t>
            </a:r>
          </a:p>
          <a:p>
            <a:r>
              <a:rPr lang="en-US" altLang="ko-KR" sz="1400"/>
              <a:t>	</a:t>
            </a:r>
            <a:r>
              <a:rPr lang="en-US" altLang="ko-KR" sz="1400" smtClean="0"/>
              <a:t>$(“</a:t>
            </a:r>
            <a:r>
              <a:rPr lang="ko-KR" altLang="en-US" sz="1400" smtClean="0"/>
              <a:t>요소 선택</a:t>
            </a:r>
            <a:r>
              <a:rPr lang="en-US" altLang="ko-KR" sz="1400" smtClean="0"/>
              <a:t>1 + </a:t>
            </a:r>
            <a:r>
              <a:rPr lang="ko-KR" altLang="en-US" sz="1400" smtClean="0"/>
              <a:t>요소 선택</a:t>
            </a:r>
            <a:r>
              <a:rPr lang="en-US" altLang="ko-KR" sz="1400" smtClean="0"/>
              <a:t>2”)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05455" y="2991500"/>
            <a:ext cx="6196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동생 요소 선택자 </a:t>
            </a:r>
            <a:r>
              <a:rPr lang="en-US" altLang="ko-KR" sz="1400" smtClean="0"/>
              <a:t>:  </a:t>
            </a:r>
            <a:r>
              <a:rPr lang="ko-KR" altLang="en-US" sz="1400" smtClean="0"/>
              <a:t>선택된 요소를 기준으로 바로 다음 형제 요소만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699389" y="3373282"/>
            <a:ext cx="8761092" cy="3175291"/>
            <a:chOff x="2699389" y="3373282"/>
            <a:chExt cx="8761092" cy="3175291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389" y="4401981"/>
              <a:ext cx="2991527" cy="2146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933" y="3373282"/>
              <a:ext cx="2286000" cy="3175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039" y="4126107"/>
              <a:ext cx="3159442" cy="2422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537511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인접 관계 선택자 </a:t>
            </a:r>
            <a:r>
              <a:rPr lang="en-US" altLang="ko-KR" sz="3500" b="1" smtClean="0"/>
              <a:t>&gt; </a:t>
            </a:r>
            <a:r>
              <a:rPr lang="ko-KR" altLang="en-US" sz="3200" b="1" smtClean="0"/>
              <a:t>전체 형</a:t>
            </a:r>
            <a:r>
              <a:rPr lang="en-US" altLang="ko-KR" sz="3200" b="1" smtClean="0"/>
              <a:t>, </a:t>
            </a:r>
            <a:r>
              <a:rPr lang="ko-KR" altLang="en-US" sz="3200" b="1" smtClean="0"/>
              <a:t>동생 요소 선택자</a:t>
            </a:r>
            <a:r>
              <a:rPr lang="en-US" altLang="ko-KR" sz="3200" b="1" smtClean="0"/>
              <a:t>(*</a:t>
            </a:r>
            <a:r>
              <a:rPr lang="ko-KR" altLang="en-US" sz="3200" b="1" smtClean="0"/>
              <a:t>교재실습</a:t>
            </a:r>
            <a:r>
              <a:rPr lang="en-US" altLang="ko-KR" sz="3200" b="1" smtClean="0"/>
              <a:t>)</a:t>
            </a:r>
            <a:endParaRPr lang="ko-KR" altLang="en-US" sz="32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489493" y="2683723"/>
            <a:ext cx="7213014" cy="1138774"/>
            <a:chOff x="2305455" y="2683723"/>
            <a:chExt cx="7213014" cy="1138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05455" y="2683723"/>
              <a:ext cx="7047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전체 형 요소 선택자 </a:t>
              </a:r>
              <a:r>
                <a:rPr lang="en-US" altLang="ko-KR" sz="1400" smtClean="0"/>
                <a:t>:  </a:t>
              </a:r>
              <a:r>
                <a:rPr lang="ko-KR" altLang="en-US" sz="1400" smtClean="0"/>
                <a:t>선택된 요소를 기준으로 이전에 오는 전체 형제 요소 선택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05456" y="3299277"/>
              <a:ext cx="43304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”).prevAll( 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”).nextAll( 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05455" y="2991500"/>
              <a:ext cx="7213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전체 동생 요소 선택자 </a:t>
              </a:r>
              <a:r>
                <a:rPr lang="en-US" altLang="ko-KR" sz="1400" smtClean="0"/>
                <a:t>:  </a:t>
              </a:r>
              <a:r>
                <a:rPr lang="ko-KR" altLang="en-US" sz="1400" smtClean="0"/>
                <a:t>선택된 요소를 기준으로 다음에 오는 전체 형제 요소 선택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878" y="3928584"/>
            <a:ext cx="375285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22" y="3299277"/>
            <a:ext cx="2838042" cy="335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636" y="4014313"/>
            <a:ext cx="3263672" cy="263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33426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인접 관계 선택자 </a:t>
            </a:r>
            <a:r>
              <a:rPr lang="en-US" altLang="ko-KR" sz="3500" b="1" smtClean="0"/>
              <a:t>&gt; </a:t>
            </a:r>
            <a:r>
              <a:rPr lang="ko-KR" altLang="en-US" sz="3200" b="1" smtClean="0"/>
              <a:t>전체 형제</a:t>
            </a:r>
            <a:r>
              <a:rPr lang="en-US" altLang="ko-KR" sz="3200" b="1" smtClean="0"/>
              <a:t> </a:t>
            </a:r>
            <a:r>
              <a:rPr lang="ko-KR" altLang="en-US" sz="3200" b="1" smtClean="0"/>
              <a:t>요소 선택자</a:t>
            </a:r>
            <a:r>
              <a:rPr lang="en-US" altLang="ko-KR" sz="3200" b="1" smtClean="0"/>
              <a:t>(*</a:t>
            </a:r>
            <a:r>
              <a:rPr lang="ko-KR" altLang="en-US" sz="3200" b="1" smtClean="0"/>
              <a:t>교재실습</a:t>
            </a:r>
            <a:r>
              <a:rPr lang="en-US" altLang="ko-KR" sz="3200" b="1" smtClean="0"/>
              <a:t>)</a:t>
            </a:r>
            <a:endParaRPr lang="ko-KR" altLang="en-US" sz="32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489493" y="2683723"/>
            <a:ext cx="7047551" cy="615554"/>
            <a:chOff x="2305455" y="2683723"/>
            <a:chExt cx="7047551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05455" y="2683723"/>
              <a:ext cx="7047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전체 형제 요소 선택자 </a:t>
              </a:r>
              <a:r>
                <a:rPr lang="en-US" altLang="ko-KR" sz="1400" smtClean="0"/>
                <a:t>:  </a:t>
              </a:r>
              <a:r>
                <a:rPr lang="ko-KR" altLang="en-US" sz="1400" smtClean="0"/>
                <a:t>선택된 요소의 모든 형제 요소를 선택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05456" y="2991500"/>
              <a:ext cx="4330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”).siblings( )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74486" y="3429000"/>
            <a:ext cx="11243028" cy="2800350"/>
            <a:chOff x="378691" y="3429000"/>
            <a:chExt cx="11243028" cy="280035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1" y="3429000"/>
              <a:ext cx="3667125" cy="2714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274" y="3429000"/>
              <a:ext cx="3981450" cy="280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7963" y="3448280"/>
              <a:ext cx="3373756" cy="27810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552874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인접 관계 선택자 </a:t>
            </a:r>
            <a:r>
              <a:rPr lang="en-US" altLang="ko-KR" sz="3500" b="1" smtClean="0"/>
              <a:t>&gt; </a:t>
            </a:r>
            <a:r>
              <a:rPr lang="ko-KR" altLang="en-US" sz="2800" b="1" smtClean="0"/>
              <a:t>범위 제한 </a:t>
            </a:r>
            <a:r>
              <a:rPr lang="ko-KR" altLang="en-US" sz="2400" b="1" smtClean="0"/>
              <a:t>전체 형</a:t>
            </a:r>
            <a:r>
              <a:rPr lang="en-US" altLang="ko-KR" sz="2400" b="1" smtClean="0"/>
              <a:t>/</a:t>
            </a:r>
            <a:r>
              <a:rPr lang="ko-KR" altLang="en-US" sz="2400" b="1" smtClean="0"/>
              <a:t>동생</a:t>
            </a:r>
            <a:r>
              <a:rPr lang="en-US" altLang="ko-KR" sz="2400" b="1" smtClean="0"/>
              <a:t> </a:t>
            </a:r>
            <a:r>
              <a:rPr lang="ko-KR" altLang="en-US" sz="2400" b="1" smtClean="0"/>
              <a:t>요소 선택자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교재실습</a:t>
            </a:r>
            <a:r>
              <a:rPr lang="en-US" altLang="ko-KR" sz="2400" b="1" smtClean="0"/>
              <a:t>)</a:t>
            </a:r>
            <a:endParaRPr lang="ko-KR" altLang="en-US" sz="24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790238" y="2683723"/>
            <a:ext cx="10611525" cy="830997"/>
            <a:chOff x="1017745" y="2683723"/>
            <a:chExt cx="10611525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017745" y="2683723"/>
              <a:ext cx="10611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범위 제한 전체 형</a:t>
              </a:r>
              <a:r>
                <a:rPr lang="en-US" altLang="ko-KR" sz="1400" smtClean="0"/>
                <a:t>/</a:t>
              </a:r>
              <a:r>
                <a:rPr lang="ko-KR" altLang="en-US" sz="1400" smtClean="0"/>
                <a:t>동생 요소 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요소를 기준으로 형제 요소 중 지정한 범위 내 전체 형 또는 전체 동생 요소 선택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017745" y="2991500"/>
              <a:ext cx="5512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”).prevUntil(“</a:t>
              </a:r>
              <a:r>
                <a:rPr lang="ko-KR" altLang="en-US" sz="1400" smtClean="0"/>
                <a:t>범위 제한 요소 선택</a:t>
              </a:r>
              <a:r>
                <a:rPr lang="en-US" altLang="ko-KR" sz="1400" smtClean="0"/>
                <a:t>”)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”).nextUntil(“</a:t>
              </a:r>
              <a:r>
                <a:rPr lang="ko-KR" altLang="en-US" sz="1400" smtClean="0"/>
                <a:t>범위 제한 요소 선택</a:t>
              </a:r>
              <a:r>
                <a:rPr lang="en-US" altLang="ko-KR" sz="1400" smtClean="0"/>
                <a:t>”)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97891" y="3321448"/>
            <a:ext cx="8996218" cy="3051594"/>
            <a:chOff x="452583" y="3321448"/>
            <a:chExt cx="8996218" cy="3051594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3760364"/>
              <a:ext cx="3407271" cy="2579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692" y="3743303"/>
              <a:ext cx="3058291" cy="2596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0013" y="3321448"/>
              <a:ext cx="2278788" cy="305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427102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인접 관계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상위 요소 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24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790238" y="2683723"/>
            <a:ext cx="10611525" cy="830997"/>
            <a:chOff x="1017745" y="2683723"/>
            <a:chExt cx="10611525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017745" y="2683723"/>
              <a:ext cx="10611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상위 요소 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요소를 기준으로 모든 상위 요소를 선택하거나 상위 요소 중 선택하고자하는 요소만 선택할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017745" y="2991500"/>
              <a:ext cx="5512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”).parents( 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”).nextUntil(“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50763" y="3665137"/>
            <a:ext cx="10890475" cy="2896749"/>
            <a:chOff x="657090" y="3665137"/>
            <a:chExt cx="10890475" cy="2896749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090" y="3682831"/>
              <a:ext cx="3113721" cy="2877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169" y="3693221"/>
              <a:ext cx="3735705" cy="2867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5111" y="3665137"/>
              <a:ext cx="3852454" cy="2896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862508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인접 관계 선택자 </a:t>
            </a:r>
            <a:r>
              <a:rPr lang="en-US" altLang="ko-KR" sz="3500" b="1" smtClean="0"/>
              <a:t>&gt; </a:t>
            </a:r>
            <a:r>
              <a:rPr lang="ko-KR" altLang="en-US" sz="2800" b="1" smtClean="0"/>
              <a:t>가장 가까운 상위 요소 선택자</a:t>
            </a:r>
            <a:r>
              <a:rPr lang="en-US" altLang="ko-KR" sz="2800" b="1" smtClean="0"/>
              <a:t>(*</a:t>
            </a:r>
            <a:r>
              <a:rPr lang="ko-KR" altLang="en-US" sz="2800" b="1" smtClean="0"/>
              <a:t>교재실습</a:t>
            </a:r>
            <a:r>
              <a:rPr lang="en-US" altLang="ko-KR" sz="2800" b="1" smtClean="0"/>
              <a:t>)</a:t>
            </a:r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871222" y="2683723"/>
            <a:ext cx="8449557" cy="615554"/>
            <a:chOff x="1017745" y="2683723"/>
            <a:chExt cx="8449557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017746" y="2683723"/>
              <a:ext cx="8449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ko-KR" altLang="en-US" sz="1400" smtClean="0"/>
                <a:t>가장 가까운 상위 요소 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요소를 기준으로 가장 가까운 상위 요소만 선택할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017745" y="2991500"/>
              <a:ext cx="5512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”).closest(“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3520" y="3728221"/>
            <a:ext cx="11384960" cy="2466975"/>
            <a:chOff x="269558" y="3728221"/>
            <a:chExt cx="11384960" cy="2466975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58" y="3728221"/>
              <a:ext cx="3971925" cy="2466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666" y="4328296"/>
              <a:ext cx="4038600" cy="1866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9368" y="3842521"/>
              <a:ext cx="3105150" cy="2352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618316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제이쿼리</a:t>
            </a:r>
            <a:r>
              <a:rPr lang="ko-KR" altLang="en-US" b="1" dirty="0" smtClean="0"/>
              <a:t> 탐색 </a:t>
            </a:r>
            <a:r>
              <a:rPr lang="ko-KR" altLang="en-US" b="1" dirty="0" err="1" smtClean="0"/>
              <a:t>선택자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4130930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제이쿼리 탐색 선택자 </a:t>
            </a:r>
            <a:r>
              <a:rPr lang="en-US" altLang="ko-KR" sz="3500" b="1" smtClean="0"/>
              <a:t>&gt; </a:t>
            </a:r>
            <a:r>
              <a:rPr lang="ko-KR" altLang="en-US" sz="3500" b="1" smtClean="0"/>
              <a:t>위치 탐색 선택자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871223" y="2683723"/>
            <a:ext cx="8449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탐색 선택자 </a:t>
            </a:r>
            <a:r>
              <a:rPr lang="en-US" altLang="ko-KR" sz="1400" smtClean="0"/>
              <a:t>: </a:t>
            </a:r>
            <a:r>
              <a:rPr lang="ko-KR" altLang="en-US" sz="1400" smtClean="0"/>
              <a:t>기본 선택자로 선택한 요소 중 </a:t>
            </a:r>
            <a:r>
              <a:rPr lang="ko-KR" altLang="en-US" sz="1400" b="1" smtClean="0">
                <a:solidFill>
                  <a:srgbClr val="FF0000"/>
                </a:solidFill>
              </a:rPr>
              <a:t>원하는 요소를 한 번 더 탐색해서 조금 더 정확하게 선택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871221" y="2991500"/>
            <a:ext cx="844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대표적인 탐색 </a:t>
            </a:r>
            <a:r>
              <a:rPr lang="ko-KR" altLang="en-US" sz="1400" dirty="0" err="1" smtClean="0"/>
              <a:t>선택자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배열의 인덱스</a:t>
            </a:r>
            <a:r>
              <a:rPr lang="en-US" altLang="ko-KR" sz="1400" dirty="0" smtClean="0"/>
              <a:t>(index)</a:t>
            </a:r>
            <a:r>
              <a:rPr lang="ko-KR" altLang="en-US" sz="1400" dirty="0" smtClean="0"/>
              <a:t>를 사용해 선택하는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위치 탐색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”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배열에 담겨진 요소 중 지정된 속성과 값으로 선택하는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 탐색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”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871221" y="3502469"/>
            <a:ext cx="844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③ 기타 탐색 </a:t>
            </a:r>
            <a:r>
              <a:rPr lang="ko-KR" altLang="en-US" sz="1400" dirty="0" err="1" smtClean="0"/>
              <a:t>선택자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컨텐츠 포함 여부로 다시 선택할 수 있는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컨텐츠 탐색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” </a:t>
            </a:r>
            <a:r>
              <a:rPr lang="en-US" altLang="ko-KR" sz="1400" dirty="0" smtClean="0"/>
              <a:t>&amp;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“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필터링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”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378620" y="3902786"/>
            <a:ext cx="9434757" cy="2582114"/>
            <a:chOff x="378691" y="3904007"/>
            <a:chExt cx="9434757" cy="2582114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065"/>
            <a:stretch/>
          </p:blipFill>
          <p:spPr bwMode="auto">
            <a:xfrm>
              <a:off x="378691" y="3904007"/>
              <a:ext cx="4255569" cy="2582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327"/>
            <a:stretch/>
          </p:blipFill>
          <p:spPr bwMode="auto">
            <a:xfrm>
              <a:off x="4745556" y="3929619"/>
              <a:ext cx="5067892" cy="2556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87904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위치 탐색 선택자 </a:t>
            </a:r>
            <a:r>
              <a:rPr lang="en-US" altLang="ko-KR" sz="3500" b="1" smtClean="0"/>
              <a:t>&gt; first/last </a:t>
            </a:r>
            <a:r>
              <a:rPr lang="ko-KR" altLang="en-US" sz="3500" b="1" smtClean="0"/>
              <a:t>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3546027" y="2683723"/>
            <a:ext cx="5099947" cy="1138774"/>
            <a:chOff x="1871221" y="2683723"/>
            <a:chExt cx="5099947" cy="1138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3" y="2683723"/>
              <a:ext cx="4565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first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선택된 요소 중 첫 번째 요소만 선택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2991500"/>
              <a:ext cx="5099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last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선택된 요소 중 마지막 요소만 선택</a:t>
              </a:r>
              <a:endParaRPr lang="en-US" altLang="ko-KR" sz="1400" b="1" smtClean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3299277"/>
              <a:ext cx="5099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:first”) </a:t>
              </a:r>
              <a:r>
                <a:rPr lang="ko-KR" altLang="en-US" sz="1400" smtClean="0"/>
                <a:t>또는 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”).first( 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.last”) </a:t>
              </a:r>
              <a:r>
                <a:rPr lang="ko-KR" altLang="en-US" sz="1400" smtClean="0"/>
                <a:t>또는 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”).last( )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169338" y="4048031"/>
            <a:ext cx="7853324" cy="2581275"/>
            <a:chOff x="258496" y="4048031"/>
            <a:chExt cx="7853324" cy="25812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496" y="4048031"/>
              <a:ext cx="2114550" cy="205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345" y="4048031"/>
              <a:ext cx="3143250" cy="2581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720" y="4048031"/>
              <a:ext cx="2324100" cy="1857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6066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defer </a:t>
            </a:r>
            <a:r>
              <a:rPr lang="ko-KR" altLang="en-US" sz="3500" b="1"/>
              <a:t>속성</a:t>
            </a:r>
            <a:r>
              <a:rPr lang="en-US" altLang="ko-KR" sz="3500" b="1"/>
              <a:t> 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3157682" y="2765416"/>
            <a:ext cx="5876636" cy="822160"/>
            <a:chOff x="143163" y="2765416"/>
            <a:chExt cx="5876636" cy="8221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43164" y="2765416"/>
              <a:ext cx="5876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/>
                <a:t>① 사용방법 </a:t>
              </a:r>
              <a:r>
                <a:rPr lang="en-US" altLang="ko-KR" sz="1400"/>
                <a:t>: &lt;script defer src =…&gt;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43163" y="3064356"/>
              <a:ext cx="5749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HTML</a:t>
              </a:r>
              <a:r>
                <a:rPr lang="ko-KR" altLang="en-US" sz="1400"/>
                <a:t>을 파싱하다가 </a:t>
              </a:r>
              <a:r>
                <a:rPr lang="en-US" altLang="ko-KR" sz="1400"/>
                <a:t>JavaScript</a:t>
              </a:r>
              <a:r>
                <a:rPr lang="ko-KR" altLang="en-US" sz="1400"/>
                <a:t>를 만나면 병렬형식으로 동시에</a:t>
              </a:r>
              <a:endParaRPr lang="en-US" altLang="ko-KR" sz="1400"/>
            </a:p>
            <a:p>
              <a:r>
                <a:rPr lang="ko-KR" altLang="en-US" sz="1400" b="1">
                  <a:solidFill>
                    <a:srgbClr val="FF0000"/>
                  </a:solidFill>
                </a:rPr>
                <a:t>다운로드를 하지만</a:t>
              </a:r>
              <a:r>
                <a:rPr lang="en-US" altLang="ko-KR" sz="1400" b="1">
                  <a:solidFill>
                    <a:srgbClr val="FF0000"/>
                  </a:solidFill>
                </a:rPr>
                <a:t>, </a:t>
              </a:r>
              <a:r>
                <a:rPr lang="ko-KR" altLang="en-US" sz="1400" b="1">
                  <a:solidFill>
                    <a:srgbClr val="FF0000"/>
                  </a:solidFill>
                </a:rPr>
                <a:t>실제 실행은 </a:t>
              </a:r>
              <a:r>
                <a:rPr lang="en-US" altLang="ko-KR" sz="1400" b="1">
                  <a:solidFill>
                    <a:srgbClr val="FF0000"/>
                  </a:solidFill>
                </a:rPr>
                <a:t>HTML </a:t>
              </a:r>
              <a:r>
                <a:rPr lang="ko-KR" altLang="en-US" sz="1400" b="1">
                  <a:solidFill>
                    <a:srgbClr val="FF0000"/>
                  </a:solidFill>
                </a:rPr>
                <a:t>파싱 완료 후 </a:t>
              </a:r>
              <a:r>
                <a:rPr lang="en-US" altLang="ko-KR" sz="1400" b="1">
                  <a:solidFill>
                    <a:srgbClr val="FF0000"/>
                  </a:solidFill>
                </a:rPr>
                <a:t>JavaScript </a:t>
              </a:r>
              <a:r>
                <a:rPr lang="ko-KR" altLang="en-US" sz="1400" b="1">
                  <a:solidFill>
                    <a:srgbClr val="FF0000"/>
                  </a:solidFill>
                </a:rPr>
                <a:t>로드</a:t>
              </a:r>
              <a:r>
                <a:rPr lang="en-US" altLang="ko-KR" sz="1400" b="1">
                  <a:solidFill>
                    <a:srgbClr val="FF0000"/>
                  </a:solidFill>
                </a:rPr>
                <a:t>!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1C8EC25-DD5A-4F3B-B531-70FA1E01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4006589"/>
            <a:ext cx="77343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607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위치 탐색 선택자 </a:t>
            </a:r>
            <a:r>
              <a:rPr lang="en-US" altLang="ko-KR" sz="3500" b="1" smtClean="0"/>
              <a:t>&gt; even/odd </a:t>
            </a:r>
            <a:r>
              <a:rPr lang="ko-KR" altLang="en-US" sz="3500" b="1" smtClean="0"/>
              <a:t>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3174792" y="2683723"/>
            <a:ext cx="5842417" cy="1138774"/>
            <a:chOff x="1871221" y="2683723"/>
            <a:chExt cx="5842417" cy="1138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3" y="2683723"/>
              <a:ext cx="5842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even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선택된 요소 중 홀수번째 요소</a:t>
              </a:r>
              <a:r>
                <a:rPr lang="en-US" altLang="ko-KR" sz="1400" smtClean="0"/>
                <a:t>(=</a:t>
              </a:r>
              <a:r>
                <a:rPr lang="ko-KR" altLang="en-US" sz="1400" smtClean="0"/>
                <a:t>짝수 인덱스</a:t>
              </a:r>
              <a:r>
                <a:rPr lang="en-US" altLang="ko-KR" sz="1400" smtClean="0"/>
                <a:t>)</a:t>
              </a:r>
              <a:r>
                <a:rPr lang="ko-KR" altLang="en-US" sz="1400" smtClean="0"/>
                <a:t>만 선택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2991500"/>
              <a:ext cx="5597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odd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선택된 요소 중 짝수번째 요소</a:t>
              </a:r>
              <a:r>
                <a:rPr lang="en-US" altLang="ko-KR" sz="1400" smtClean="0"/>
                <a:t>(=</a:t>
              </a:r>
              <a:r>
                <a:rPr lang="ko-KR" altLang="en-US" sz="1400" smtClean="0"/>
                <a:t>홀수 인덱스</a:t>
              </a:r>
              <a:r>
                <a:rPr lang="en-US" altLang="ko-KR" sz="1400" smtClean="0"/>
                <a:t>)</a:t>
              </a:r>
              <a:r>
                <a:rPr lang="ko-KR" altLang="en-US" sz="1400" smtClean="0"/>
                <a:t>만 선택</a:t>
              </a:r>
              <a:endParaRPr lang="en-US" altLang="ko-KR" sz="1400" b="1" smtClean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3299277"/>
              <a:ext cx="31988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:even”)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.odd”)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272577" y="4035771"/>
            <a:ext cx="9646847" cy="2552700"/>
            <a:chOff x="378691" y="4035771"/>
            <a:chExt cx="9646847" cy="25527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1" y="4035771"/>
              <a:ext cx="2447925" cy="2066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955" y="4035771"/>
              <a:ext cx="3190875" cy="2552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2238" y="4035771"/>
              <a:ext cx="3543300" cy="1838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438105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위치 탐색 선택자 </a:t>
            </a:r>
            <a:r>
              <a:rPr lang="en-US" altLang="ko-KR" sz="3500" b="1" smtClean="0"/>
              <a:t>&gt; eq/lt/gt </a:t>
            </a:r>
            <a:r>
              <a:rPr lang="ko-KR" altLang="en-US" sz="3500" b="1" smtClean="0"/>
              <a:t>탐색</a:t>
            </a:r>
            <a:r>
              <a:rPr lang="en-US" altLang="ko-KR" sz="3500" b="1" smtClean="0"/>
              <a:t> </a:t>
            </a:r>
            <a:r>
              <a:rPr lang="ko-KR" altLang="en-US" sz="3500" b="1" smtClean="0"/>
              <a:t>선택자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776742" y="2683723"/>
            <a:ext cx="8638516" cy="1661995"/>
            <a:chOff x="1871221" y="2683723"/>
            <a:chExt cx="8638516" cy="16619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3" y="2683723"/>
              <a:ext cx="7100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eq(index)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 중 지정한 인덱스가 참조하는 요소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2991500"/>
              <a:ext cx="8638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lt(index)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 중 지정한 인덱스보다 작은</a:t>
              </a:r>
              <a:r>
                <a:rPr lang="en-US" altLang="ko-KR" sz="1400" smtClean="0"/>
                <a:t>(*less than) </a:t>
              </a:r>
              <a:r>
                <a:rPr lang="ko-KR" altLang="en-US" sz="1400" smtClean="0"/>
                <a:t>인덱스를 참조하는 요소만 선택</a:t>
              </a:r>
              <a:endParaRPr lang="en-US" altLang="ko-KR" sz="1400" b="1" smtClean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3607054"/>
              <a:ext cx="71008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④</a:t>
              </a:r>
              <a:r>
                <a:rPr lang="ko-KR" altLang="en-US" sz="1400" smtClean="0"/>
                <a:t>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:eq(index)”) </a:t>
              </a:r>
              <a:r>
                <a:rPr lang="ko-KR" altLang="en-US" sz="1400" smtClean="0"/>
                <a:t>또는 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”).eq(index)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:lt(index)”)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:gt(index)”)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3299277"/>
              <a:ext cx="8638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</a:t>
              </a:r>
              <a:r>
                <a:rPr lang="en-US" altLang="ko-KR" sz="1400" smtClean="0"/>
                <a:t>gt(index)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 중 지정한 인덱스보다 </a:t>
              </a:r>
              <a:r>
                <a:rPr lang="ko-KR" altLang="en-US" sz="1400"/>
                <a:t>큰</a:t>
              </a:r>
              <a:r>
                <a:rPr lang="en-US" altLang="ko-KR" sz="1400" smtClean="0"/>
                <a:t>(*greater than) </a:t>
              </a:r>
              <a:r>
                <a:rPr lang="ko-KR" altLang="en-US" sz="1400" smtClean="0"/>
                <a:t>인덱스를 참조하는 요소만 선택</a:t>
              </a:r>
              <a:endParaRPr lang="en-US" altLang="ko-KR" sz="1400" b="1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712951" y="4431672"/>
            <a:ext cx="6766098" cy="2286000"/>
            <a:chOff x="251375" y="4431672"/>
            <a:chExt cx="6766098" cy="2286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75" y="4431672"/>
              <a:ext cx="2219325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6960" y="4431672"/>
              <a:ext cx="2058033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923" y="4431672"/>
              <a:ext cx="2114550" cy="2114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013444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위치 탐색 선택자 </a:t>
            </a:r>
            <a:r>
              <a:rPr lang="en-US" altLang="ko-KR" sz="3500" b="1" smtClean="0"/>
              <a:t>&gt; </a:t>
            </a:r>
            <a:r>
              <a:rPr lang="en-US" altLang="ko-KR" sz="2400" b="1" smtClean="0"/>
              <a:t>first-of-type/last-of-type </a:t>
            </a:r>
            <a:r>
              <a:rPr lang="ko-KR" altLang="en-US" sz="2400" b="1" smtClean="0"/>
              <a:t>탐색</a:t>
            </a:r>
            <a:r>
              <a:rPr lang="en-US" altLang="ko-KR" sz="2400" b="1" smtClean="0"/>
              <a:t> </a:t>
            </a:r>
            <a:r>
              <a:rPr lang="ko-KR" altLang="en-US" sz="2400" b="1" smtClean="0"/>
              <a:t>선택자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교재실습</a:t>
            </a:r>
            <a:r>
              <a:rPr lang="en-US" altLang="ko-KR" sz="2400" b="1" smtClean="0"/>
              <a:t>)</a:t>
            </a:r>
            <a:endParaRPr lang="ko-KR" altLang="en-US" sz="12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910312" y="2683723"/>
            <a:ext cx="6371377" cy="1138774"/>
            <a:chOff x="1871221" y="2683723"/>
            <a:chExt cx="6371377" cy="1138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4" y="2683723"/>
              <a:ext cx="5936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first-of-type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요소의</a:t>
              </a:r>
              <a:r>
                <a:rPr lang="en-US" altLang="ko-KR" sz="1400" smtClean="0"/>
                <a:t> </a:t>
              </a:r>
              <a:r>
                <a:rPr lang="ko-KR" altLang="en-US" sz="1400" smtClean="0"/>
                <a:t>무리 중 첫 번째 요소만 선택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2991500"/>
              <a:ext cx="6371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last-of-type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요소의 무리 중 마지막에 위치한 요소만 선택</a:t>
              </a:r>
              <a:endParaRPr lang="en-US" altLang="ko-KR" sz="1400" b="1" smtClean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3299277"/>
              <a:ext cx="34290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:first-of-type”)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:last-of-type”)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76263" y="4020046"/>
            <a:ext cx="7639475" cy="2729504"/>
            <a:chOff x="287119" y="4020046"/>
            <a:chExt cx="7639475" cy="27295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19" y="4020046"/>
              <a:ext cx="2075836" cy="2729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536" y="4020046"/>
              <a:ext cx="3133725" cy="2333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719" y="4043858"/>
              <a:ext cx="2047875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301058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위치 탐색 선택자 </a:t>
            </a:r>
            <a:r>
              <a:rPr lang="en-US" altLang="ko-KR" sz="3500" b="1" smtClean="0"/>
              <a:t>&gt; </a:t>
            </a:r>
            <a:r>
              <a:rPr lang="en-US" altLang="ko-KR" b="1" smtClean="0"/>
              <a:t>nth-child(</a:t>
            </a:r>
            <a:r>
              <a:rPr lang="ko-KR" altLang="en-US" b="1" smtClean="0"/>
              <a:t>숫자</a:t>
            </a:r>
            <a:r>
              <a:rPr lang="en-US" altLang="ko-KR" b="1" smtClean="0"/>
              <a:t>n)/nth-last-of-type(</a:t>
            </a:r>
            <a:r>
              <a:rPr lang="ko-KR" altLang="en-US" b="1" smtClean="0"/>
              <a:t>숫자</a:t>
            </a:r>
            <a:r>
              <a:rPr lang="en-US" altLang="ko-KR" b="1" smtClean="0"/>
              <a:t>) </a:t>
            </a:r>
            <a:r>
              <a:rPr lang="ko-KR" altLang="en-US" b="1" smtClean="0"/>
              <a:t>탐색</a:t>
            </a:r>
            <a:r>
              <a:rPr lang="en-US" altLang="ko-KR" b="1" smtClean="0"/>
              <a:t> </a:t>
            </a:r>
            <a:r>
              <a:rPr lang="ko-KR" altLang="en-US" b="1" smtClean="0"/>
              <a:t>선택자</a:t>
            </a:r>
            <a:r>
              <a:rPr lang="en-US" altLang="ko-KR" b="1" smtClean="0"/>
              <a:t>(*</a:t>
            </a:r>
            <a:r>
              <a:rPr lang="ko-KR" altLang="en-US" b="1" smtClean="0"/>
              <a:t>교재실습</a:t>
            </a:r>
            <a:r>
              <a:rPr lang="en-US" altLang="ko-KR" b="1" smtClean="0"/>
              <a:t>)</a:t>
            </a:r>
            <a:endParaRPr lang="ko-KR" altLang="en-US" sz="105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277513" y="2683723"/>
            <a:ext cx="7636975" cy="1354218"/>
            <a:chOff x="1871221" y="2683723"/>
            <a:chExt cx="7636975" cy="13542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4" y="2683723"/>
              <a:ext cx="7464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nth-child(</a:t>
              </a:r>
              <a:r>
                <a:rPr lang="ko-KR" altLang="en-US" sz="1400" smtClean="0"/>
                <a:t>숫자</a:t>
              </a:r>
              <a:r>
                <a:rPr lang="en-US" altLang="ko-KR" sz="1400" smtClean="0"/>
                <a:t>n)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요소의</a:t>
              </a:r>
              <a:r>
                <a:rPr lang="en-US" altLang="ko-KR" sz="1400" smtClean="0"/>
                <a:t> </a:t>
              </a:r>
              <a:r>
                <a:rPr lang="ko-KR" altLang="en-US" sz="1400" smtClean="0"/>
                <a:t>무리 중 지정한 숫자</a:t>
              </a:r>
              <a:r>
                <a:rPr lang="en-US" altLang="ko-KR" sz="1400" smtClean="0"/>
                <a:t>(</a:t>
              </a:r>
              <a:r>
                <a:rPr lang="ko-KR" altLang="en-US" sz="1400" smtClean="0"/>
                <a:t>배수</a:t>
              </a:r>
              <a:r>
                <a:rPr lang="en-US" altLang="ko-KR" sz="1400" smtClean="0"/>
                <a:t>)</a:t>
              </a:r>
              <a:r>
                <a:rPr lang="ko-KR" altLang="en-US" sz="1400" smtClean="0"/>
                <a:t>의 요소 선택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2991500"/>
              <a:ext cx="763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nth-last-of-type(</a:t>
              </a:r>
              <a:r>
                <a:rPr lang="ko-KR" altLang="en-US" sz="1400" smtClean="0"/>
                <a:t>숫자</a:t>
              </a:r>
              <a:r>
                <a:rPr lang="en-US" altLang="ko-KR" sz="1400" smtClean="0"/>
                <a:t>)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요소의 무리 중 마지막에서 지정한 숫자의 요소 선택</a:t>
              </a:r>
              <a:endParaRPr lang="en-US" altLang="ko-KR" sz="1400" b="1" smtClean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3299277"/>
              <a:ext cx="39250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:nth-child(</a:t>
              </a:r>
              <a:r>
                <a:rPr lang="ko-KR" altLang="en-US" sz="1400" smtClean="0"/>
                <a:t>숫자</a:t>
              </a:r>
              <a:r>
                <a:rPr lang="en-US" altLang="ko-KR" sz="1400" smtClean="0"/>
                <a:t>)”)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:nth-child(</a:t>
              </a:r>
              <a:r>
                <a:rPr lang="ko-KR" altLang="en-US" sz="1400" smtClean="0"/>
                <a:t>숫자</a:t>
              </a:r>
              <a:r>
                <a:rPr lang="en-US" altLang="ko-KR" sz="1400" smtClean="0"/>
                <a:t>n)”)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:nth-last-child(</a:t>
              </a:r>
              <a:r>
                <a:rPr lang="ko-KR" altLang="en-US" sz="1400" smtClean="0"/>
                <a:t>숫자</a:t>
              </a:r>
              <a:r>
                <a:rPr lang="en-US" altLang="ko-KR" sz="1400" smtClean="0"/>
                <a:t>)”)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339285" y="4210420"/>
            <a:ext cx="7513431" cy="2438400"/>
            <a:chOff x="297211" y="4210420"/>
            <a:chExt cx="7513431" cy="24384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1" y="4219011"/>
              <a:ext cx="1723218" cy="2429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755" y="4217054"/>
              <a:ext cx="2658636" cy="2431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567" y="4210420"/>
              <a:ext cx="2886075" cy="243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255480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위치 탐색 선택자 </a:t>
            </a:r>
            <a:r>
              <a:rPr lang="en-US" altLang="ko-KR" sz="3500" b="1" smtClean="0"/>
              <a:t>&gt; </a:t>
            </a:r>
            <a:r>
              <a:rPr lang="en-US" altLang="ko-KR" sz="2400" b="1" smtClean="0"/>
              <a:t>only-child/slice(index) </a:t>
            </a:r>
            <a:r>
              <a:rPr lang="ko-KR" altLang="en-US" sz="2400" b="1" smtClean="0"/>
              <a:t>선택자</a:t>
            </a:r>
            <a:r>
              <a:rPr lang="en-US" altLang="ko-KR" sz="2400" b="1" smtClean="0"/>
              <a:t>(*</a:t>
            </a:r>
            <a:r>
              <a:rPr lang="ko-KR" altLang="en-US" sz="2400" b="1" smtClean="0"/>
              <a:t>교재실습</a:t>
            </a:r>
            <a:r>
              <a:rPr lang="en-US" altLang="ko-KR" sz="2400" b="1" smtClean="0"/>
              <a:t>)</a:t>
            </a:r>
            <a:endParaRPr lang="ko-KR" altLang="en-US" sz="12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363521" y="2683723"/>
            <a:ext cx="7464959" cy="1138774"/>
            <a:chOff x="1871221" y="2683723"/>
            <a:chExt cx="7464959" cy="1138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4" y="2683723"/>
              <a:ext cx="7464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only-child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요소가 </a:t>
              </a:r>
              <a:r>
                <a:rPr lang="en-US" altLang="ko-KR" sz="1400" smtClean="0"/>
                <a:t>‘</a:t>
              </a:r>
              <a:r>
                <a:rPr lang="ko-KR" altLang="en-US" sz="1400" smtClean="0"/>
                <a:t>부모 요소에게 하나뿐인 자식 요소</a:t>
              </a:r>
              <a:r>
                <a:rPr lang="en-US" altLang="ko-KR" sz="1400" smtClean="0"/>
                <a:t>’</a:t>
              </a:r>
              <a:r>
                <a:rPr lang="ko-KR" altLang="en-US" sz="1400" smtClean="0"/>
                <a:t>인 경우 선택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2991500"/>
              <a:ext cx="7065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slice(start-index, end-index)</a:t>
              </a:r>
              <a:r>
                <a:rPr lang="ko-KR" altLang="en-US" sz="1400" smtClean="0"/>
                <a:t>선택자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요소의 지정 구간 인덱스의 요소 선택</a:t>
              </a:r>
              <a:endParaRPr lang="en-US" altLang="ko-KR" sz="1400" b="1" smtClean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1" y="3299277"/>
              <a:ext cx="45719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③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:only-child”)</a:t>
              </a:r>
            </a:p>
            <a:p>
              <a:r>
                <a:rPr lang="en-US" altLang="ko-KR" sz="1400"/>
                <a:t>	</a:t>
              </a:r>
              <a:r>
                <a:rPr lang="en-US" altLang="ko-KR" sz="1400" smtClean="0"/>
                <a:t>$(“</a:t>
              </a:r>
              <a:r>
                <a:rPr lang="ko-KR" altLang="en-US" sz="1400" smtClean="0"/>
                <a:t>요소선택</a:t>
              </a:r>
              <a:r>
                <a:rPr lang="en-US" altLang="ko-KR" sz="1400" smtClean="0"/>
                <a:t>”).slice(start-index, end-index)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077589" y="3903979"/>
            <a:ext cx="8036822" cy="2752725"/>
            <a:chOff x="301876" y="3903979"/>
            <a:chExt cx="8036822" cy="275272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76" y="3903979"/>
              <a:ext cx="2190750" cy="275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404" y="3903979"/>
              <a:ext cx="3028950" cy="2533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123" y="3903979"/>
              <a:ext cx="2314575" cy="2076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56459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배열 관련 메서드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04938" y="2683723"/>
            <a:ext cx="6382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제이쿼리 배열 관련 탐색 선택자 학습 전</a:t>
            </a:r>
            <a:r>
              <a:rPr lang="en-US" altLang="ko-KR" sz="1400" smtClean="0"/>
              <a:t>, </a:t>
            </a:r>
            <a:r>
              <a:rPr lang="ko-KR" altLang="en-US" sz="1400" b="1" smtClean="0">
                <a:solidFill>
                  <a:srgbClr val="FF0000"/>
                </a:solidFill>
              </a:rPr>
              <a:t>배열 관련 메서드 먼저 학습</a:t>
            </a:r>
            <a:r>
              <a:rPr lang="en-US" altLang="ko-KR" sz="1400" b="1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7478" y="3340730"/>
            <a:ext cx="11537044" cy="2719500"/>
            <a:chOff x="78745" y="3119964"/>
            <a:chExt cx="11537044" cy="27195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526"/>
            <a:stretch/>
          </p:blipFill>
          <p:spPr bwMode="auto">
            <a:xfrm>
              <a:off x="78745" y="3119964"/>
              <a:ext cx="5723255" cy="27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59"/>
            <a:stretch/>
          </p:blipFill>
          <p:spPr bwMode="auto">
            <a:xfrm>
              <a:off x="5892534" y="3340730"/>
              <a:ext cx="5723255" cy="2372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565417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배열 관련 메서드 </a:t>
            </a:r>
            <a:r>
              <a:rPr lang="en-US" altLang="ko-KR" sz="3500" b="1" smtClean="0"/>
              <a:t>&gt; </a:t>
            </a:r>
            <a:r>
              <a:rPr lang="en-US" altLang="ko-KR" sz="2800" b="1" smtClean="0"/>
              <a:t>each( ) / $.each( ) </a:t>
            </a:r>
            <a:r>
              <a:rPr lang="ko-KR" altLang="en-US" sz="2800" b="1" smtClean="0"/>
              <a:t>메서드</a:t>
            </a:r>
            <a:r>
              <a:rPr lang="en-US" altLang="ko-KR" sz="2800" b="1" smtClean="0"/>
              <a:t>(*</a:t>
            </a:r>
            <a:r>
              <a:rPr lang="ko-KR" altLang="en-US" sz="2800" b="1" smtClean="0"/>
              <a:t>교재실습</a:t>
            </a:r>
            <a:r>
              <a:rPr lang="en-US" altLang="ko-KR" sz="2800" b="1" smtClean="0"/>
              <a:t>)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55687" y="2683723"/>
            <a:ext cx="908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선택자로 선택한 요소</a:t>
            </a:r>
            <a:r>
              <a:rPr lang="en-US" altLang="ko-KR" sz="1400" smtClean="0"/>
              <a:t>(</a:t>
            </a:r>
            <a:r>
              <a:rPr lang="ko-KR" altLang="en-US" sz="1400" smtClean="0"/>
              <a:t>문서객체</a:t>
            </a:r>
            <a:r>
              <a:rPr lang="en-US" altLang="ko-KR" sz="1400" smtClean="0"/>
              <a:t>)</a:t>
            </a:r>
            <a:r>
              <a:rPr lang="ko-KR" altLang="en-US" sz="1400" smtClean="0"/>
              <a:t>는 배열에 순서대로 저장됩니다</a:t>
            </a:r>
            <a:r>
              <a:rPr lang="en-US" altLang="ko-KR" sz="1400" smtClean="0"/>
              <a:t>.</a:t>
            </a:r>
          </a:p>
          <a:p>
            <a:r>
              <a:rPr lang="en-US" altLang="ko-KR" sz="1400" b="1" smtClean="0">
                <a:solidFill>
                  <a:srgbClr val="FF0000"/>
                </a:solidFill>
              </a:rPr>
              <a:t>&gt; each( )</a:t>
            </a:r>
            <a:r>
              <a:rPr lang="ko-KR" altLang="en-US" sz="1400" b="1" smtClean="0">
                <a:solidFill>
                  <a:srgbClr val="FF0000"/>
                </a:solidFill>
              </a:rPr>
              <a:t>와 </a:t>
            </a:r>
            <a:r>
              <a:rPr lang="en-US" altLang="ko-KR" sz="1400" b="1" smtClean="0">
                <a:solidFill>
                  <a:srgbClr val="FF0000"/>
                </a:solidFill>
              </a:rPr>
              <a:t>$.each( ) </a:t>
            </a:r>
            <a:r>
              <a:rPr lang="ko-KR" altLang="en-US" sz="1400" b="1" smtClean="0">
                <a:solidFill>
                  <a:srgbClr val="FF0000"/>
                </a:solidFill>
              </a:rPr>
              <a:t>메서드는 배열에 저장된 요소를 순서대로 하나씩 선택하면서 인덱스 정보를 가져옵니다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r>
              <a:rPr lang="ko-KR" altLang="en-US" sz="1400" b="1" smtClean="0">
                <a:solidFill>
                  <a:srgbClr val="FF0000"/>
                </a:solidFill>
              </a:rPr>
              <a:t>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02128" y="3252208"/>
            <a:ext cx="10587744" cy="3541337"/>
            <a:chOff x="189745" y="3252208"/>
            <a:chExt cx="10587744" cy="3541337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45" y="3521797"/>
              <a:ext cx="5112011" cy="2734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9478" y="3252208"/>
              <a:ext cx="2162175" cy="2962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216" y="3252208"/>
              <a:ext cx="2993273" cy="3541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497" y="327935"/>
            <a:ext cx="3267808" cy="173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7608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배열 관련 메서드 </a:t>
            </a:r>
            <a:r>
              <a:rPr lang="en-US" altLang="ko-KR" sz="3500" b="1" smtClean="0"/>
              <a:t>&gt; </a:t>
            </a:r>
            <a:r>
              <a:rPr lang="en-US" altLang="ko-KR" sz="2800" b="1" smtClean="0"/>
              <a:t>$.map( ) / $.grep( ) </a:t>
            </a:r>
            <a:r>
              <a:rPr lang="ko-KR" altLang="en-US" sz="2800" b="1" smtClean="0"/>
              <a:t>메서드</a:t>
            </a:r>
            <a:r>
              <a:rPr lang="en-US" altLang="ko-KR" sz="2800" b="1" smtClean="0"/>
              <a:t>(*</a:t>
            </a:r>
            <a:r>
              <a:rPr lang="ko-KR" altLang="en-US" sz="2800" b="1" smtClean="0"/>
              <a:t>교재실습</a:t>
            </a:r>
            <a:r>
              <a:rPr lang="en-US" altLang="ko-KR" sz="2800" b="1" smtClean="0"/>
              <a:t>)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55687" y="2683723"/>
            <a:ext cx="908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$.map(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배열에 저장된 데이터 수만큼 메서드를 반복실행</a:t>
            </a:r>
            <a:endParaRPr lang="en-US" altLang="ko-KR" sz="1400" smtClean="0"/>
          </a:p>
          <a:p>
            <a:r>
              <a:rPr lang="en-US" altLang="ko-KR" sz="1400" b="1" smtClean="0">
                <a:solidFill>
                  <a:srgbClr val="FF0000"/>
                </a:solidFill>
              </a:rPr>
              <a:t>&gt; </a:t>
            </a:r>
            <a:r>
              <a:rPr lang="ko-KR" altLang="en-US" sz="1400" b="1" smtClean="0">
                <a:solidFill>
                  <a:srgbClr val="FF0000"/>
                </a:solidFill>
              </a:rPr>
              <a:t>그리고 메서드에서 반환된 데이터는 새 배열에 저장되고</a:t>
            </a:r>
            <a:r>
              <a:rPr lang="en-US" altLang="ko-KR" sz="1400" b="1" smtClean="0">
                <a:solidFill>
                  <a:srgbClr val="FF0000"/>
                </a:solidFill>
              </a:rPr>
              <a:t>, </a:t>
            </a:r>
            <a:r>
              <a:rPr lang="ko-KR" altLang="en-US" sz="1400" b="1" smtClean="0">
                <a:solidFill>
                  <a:srgbClr val="FF0000"/>
                </a:solidFill>
              </a:rPr>
              <a:t>그 배열 객체를 반환</a:t>
            </a:r>
            <a:r>
              <a:rPr lang="en-US" altLang="ko-KR" sz="1400" b="1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55687" y="3218013"/>
            <a:ext cx="908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$.grep(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배열에 저장된 데이터 수만큼 메서드를 반복실행하며</a:t>
            </a:r>
            <a:r>
              <a:rPr lang="en-US" altLang="ko-KR" sz="1400" smtClean="0"/>
              <a:t>, </a:t>
            </a:r>
            <a:r>
              <a:rPr lang="ko-KR" altLang="en-US" sz="1400" smtClean="0"/>
              <a:t>오름차순으로 배열의 데이터 불러옴</a:t>
            </a:r>
            <a:endParaRPr lang="en-US" altLang="ko-KR" sz="1400" smtClean="0"/>
          </a:p>
          <a:p>
            <a:r>
              <a:rPr lang="en-US" altLang="ko-KR" sz="1400" b="1" smtClean="0">
                <a:solidFill>
                  <a:srgbClr val="FF0000"/>
                </a:solidFill>
              </a:rPr>
              <a:t>&gt; </a:t>
            </a:r>
            <a:r>
              <a:rPr lang="ko-KR" altLang="en-US" sz="1400" b="1" smtClean="0">
                <a:solidFill>
                  <a:srgbClr val="FF0000"/>
                </a:solidFill>
              </a:rPr>
              <a:t>메서드의 반환값이 </a:t>
            </a:r>
            <a:r>
              <a:rPr lang="en-US" altLang="ko-KR" sz="1400" b="1" smtClean="0">
                <a:solidFill>
                  <a:srgbClr val="FF0000"/>
                </a:solidFill>
              </a:rPr>
              <a:t>true</a:t>
            </a:r>
            <a:r>
              <a:rPr lang="ko-KR" altLang="en-US" sz="1400" b="1" smtClean="0">
                <a:solidFill>
                  <a:srgbClr val="FF0000"/>
                </a:solidFill>
              </a:rPr>
              <a:t>이면 데이터가 새 배열에 저장되고</a:t>
            </a:r>
            <a:r>
              <a:rPr lang="en-US" altLang="ko-KR" sz="1400" b="1" smtClean="0">
                <a:solidFill>
                  <a:srgbClr val="FF0000"/>
                </a:solidFill>
              </a:rPr>
              <a:t>, </a:t>
            </a:r>
            <a:r>
              <a:rPr lang="ko-KR" altLang="en-US" sz="1400" b="1" smtClean="0">
                <a:solidFill>
                  <a:srgbClr val="FF0000"/>
                </a:solidFill>
              </a:rPr>
              <a:t>배열을 반환</a:t>
            </a:r>
            <a:r>
              <a:rPr lang="en-US" altLang="ko-KR" sz="1400" b="1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6"/>
          <a:stretch/>
        </p:blipFill>
        <p:spPr bwMode="auto">
          <a:xfrm>
            <a:off x="270049" y="3829618"/>
            <a:ext cx="4398330" cy="293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79" y="3673474"/>
            <a:ext cx="1806030" cy="318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658" y="4393916"/>
            <a:ext cx="520065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52961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배열 관련 메서드 </a:t>
            </a:r>
            <a:r>
              <a:rPr lang="en-US" altLang="ko-KR" sz="3500" b="1" smtClean="0"/>
              <a:t>&gt; </a:t>
            </a:r>
            <a:r>
              <a:rPr lang="en-US" altLang="ko-KR" sz="2000" b="1" smtClean="0"/>
              <a:t>$.inArray( ) / $.isArray( ) / $.merge( ) </a:t>
            </a:r>
            <a:r>
              <a:rPr lang="ko-KR" altLang="en-US" sz="2000" b="1" smtClean="0"/>
              <a:t>메서드</a:t>
            </a:r>
            <a:r>
              <a:rPr lang="en-US" altLang="ko-KR" sz="2000" b="1" smtClean="0"/>
              <a:t>(*</a:t>
            </a:r>
            <a:r>
              <a:rPr lang="ko-KR" altLang="en-US" sz="2000" b="1" smtClean="0"/>
              <a:t>교재실습</a:t>
            </a:r>
            <a:r>
              <a:rPr lang="en-US" altLang="ko-KR" sz="2000" b="1" smtClean="0"/>
              <a:t>)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55687" y="2683723"/>
            <a:ext cx="908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$.inArray(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배열에 저장된 데이터 중</a:t>
            </a:r>
            <a:r>
              <a:rPr lang="en-US" altLang="ko-KR" sz="1400" smtClean="0"/>
              <a:t> </a:t>
            </a:r>
            <a:r>
              <a:rPr lang="ko-KR" altLang="en-US" sz="1400" smtClean="0"/>
              <a:t>지정한 데이터를 찾아 인덱스값 반환</a:t>
            </a:r>
            <a:endParaRPr lang="en-US" altLang="ko-KR" sz="1400" smtClean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55687" y="2995533"/>
            <a:ext cx="908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$.isArray(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지정한 데이터가 배열 객체면 </a:t>
            </a:r>
            <a:r>
              <a:rPr lang="en-US" altLang="ko-KR" sz="1400" smtClean="0"/>
              <a:t>true</a:t>
            </a:r>
            <a:r>
              <a:rPr lang="ko-KR" altLang="en-US" sz="1400" smtClean="0"/>
              <a:t>를</a:t>
            </a:r>
            <a:r>
              <a:rPr lang="en-US" altLang="ko-KR" sz="1400" smtClean="0"/>
              <a:t>, </a:t>
            </a:r>
            <a:r>
              <a:rPr lang="ko-KR" altLang="en-US" sz="1400" smtClean="0"/>
              <a:t>배열 객체가 아니면 </a:t>
            </a:r>
            <a:r>
              <a:rPr lang="en-US" altLang="ko-KR" sz="1400" smtClean="0"/>
              <a:t>false</a:t>
            </a:r>
            <a:r>
              <a:rPr lang="ko-KR" altLang="en-US" sz="1400" smtClean="0"/>
              <a:t>를 반환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55687" y="3303310"/>
            <a:ext cx="908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</a:t>
            </a:r>
            <a:r>
              <a:rPr lang="en-US" altLang="ko-KR" sz="1400" smtClean="0"/>
              <a:t>$.merge(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두 배열 객체를 하나의 객체로 묶습니다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7134" y="3742891"/>
            <a:ext cx="11437733" cy="3003780"/>
            <a:chOff x="233835" y="3742891"/>
            <a:chExt cx="11437733" cy="300378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835" y="3916132"/>
              <a:ext cx="4083405" cy="2512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96" y="3742891"/>
              <a:ext cx="3115031" cy="3003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5034" y="3742891"/>
              <a:ext cx="3876534" cy="9497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384483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배열 관련 메서드 </a:t>
            </a:r>
            <a:r>
              <a:rPr lang="en-US" altLang="ko-KR" sz="3500" b="1" smtClean="0"/>
              <a:t>&gt; index( )</a:t>
            </a:r>
            <a:r>
              <a:rPr lang="ko-KR" altLang="en-US" sz="3500" b="1" smtClean="0"/>
              <a:t>메서드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3306778" y="2683723"/>
            <a:ext cx="5578444" cy="619587"/>
            <a:chOff x="1555687" y="2683723"/>
            <a:chExt cx="5578444" cy="6195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555687" y="2683723"/>
              <a:ext cx="5578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$.index( ) </a:t>
              </a:r>
              <a:r>
                <a:rPr lang="ko-KR" altLang="en-US" sz="1400" smtClean="0"/>
                <a:t>메서드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지정</a:t>
              </a:r>
              <a:r>
                <a:rPr lang="en-US" altLang="ko-KR" sz="1400" smtClean="0"/>
                <a:t> </a:t>
              </a:r>
              <a:r>
                <a:rPr lang="ko-KR" altLang="en-US" sz="1400" smtClean="0"/>
                <a:t>선택 요소를 찾아서 인덱스값을 반환</a:t>
              </a:r>
              <a:endParaRPr lang="en-US" altLang="ko-KR" sz="1400" smtClean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555687" y="2995533"/>
              <a:ext cx="4754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기본형 </a:t>
              </a:r>
              <a:r>
                <a:rPr lang="en-US" altLang="ko-KR" sz="1400" smtClean="0"/>
                <a:t>: $(“</a:t>
              </a:r>
              <a:r>
                <a:rPr lang="ko-KR" altLang="en-US" sz="1400" smtClean="0"/>
                <a:t>요소 선택</a:t>
              </a:r>
              <a:r>
                <a:rPr lang="en-US" altLang="ko-KR" sz="1400" smtClean="0"/>
                <a:t>”).index(“</a:t>
              </a:r>
              <a:r>
                <a:rPr lang="ko-KR" altLang="en-US" sz="1400" smtClean="0"/>
                <a:t>지정 선택 요소</a:t>
              </a:r>
              <a:r>
                <a:rPr lang="en-US" altLang="ko-KR" sz="1400" smtClean="0"/>
                <a:t>”);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64288" y="3487841"/>
            <a:ext cx="11063424" cy="2936159"/>
            <a:chOff x="749884" y="3487841"/>
            <a:chExt cx="11063424" cy="2936159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4" y="3487841"/>
              <a:ext cx="2455044" cy="1725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4" y="5395300"/>
              <a:ext cx="4181475" cy="1028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779" y="3487841"/>
              <a:ext cx="6582529" cy="1870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828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객체란</a:t>
            </a:r>
            <a:r>
              <a:rPr lang="en-US" altLang="ko-KR" sz="3500" b="1" dirty="0"/>
              <a:t>?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DDF9E4-9809-4319-8D70-0B62C9D096BB}"/>
              </a:ext>
            </a:extLst>
          </p:cNvPr>
          <p:cNvGrpSpPr/>
          <p:nvPr/>
        </p:nvGrpSpPr>
        <p:grpSpPr>
          <a:xfrm>
            <a:off x="1945554" y="2765416"/>
            <a:ext cx="8300893" cy="822160"/>
            <a:chOff x="143162" y="2765416"/>
            <a:chExt cx="8300893" cy="8221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143164" y="2765416"/>
              <a:ext cx="5876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① </a:t>
              </a:r>
              <a:r>
                <a:rPr lang="en-US" altLang="ko-KR" sz="1400" dirty="0"/>
                <a:t>JavaScript : </a:t>
              </a:r>
              <a:r>
                <a:rPr lang="ko-KR" altLang="en-US" sz="1400" dirty="0"/>
                <a:t>객체 기반 언어라고 부릅니다</a:t>
              </a:r>
              <a:r>
                <a:rPr lang="en-US" altLang="ko-KR" sz="1400" dirty="0"/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143162" y="3064356"/>
              <a:ext cx="8300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객체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프로그래밍 진행 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이미 생성된 혹은 개발자가 직접 생성할 수 있는 독립적인 존재</a:t>
              </a:r>
              <a:endParaRPr lang="en-US" altLang="ko-KR" sz="1400" dirty="0"/>
            </a:p>
            <a:p>
              <a:r>
                <a:rPr lang="en-US" altLang="ko-KR" sz="1400" b="1" dirty="0">
                  <a:solidFill>
                    <a:srgbClr val="FF0000"/>
                  </a:solidFill>
                </a:rPr>
                <a:t>(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*그래서 객체는 항상 </a:t>
              </a:r>
              <a:r>
                <a:rPr lang="ko-KR" altLang="en-US" sz="1400" b="1" dirty="0" err="1">
                  <a:solidFill>
                    <a:srgbClr val="FF0000"/>
                  </a:solidFill>
                </a:rPr>
                <a:t>특정기능과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 해당 기능을 구현시킬 수 있는 내부 속성을 갖고 있습니다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!)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6F1103-08D3-4052-B1CB-2F1820FFD7A7}"/>
              </a:ext>
            </a:extLst>
          </p:cNvPr>
          <p:cNvGrpSpPr/>
          <p:nvPr/>
        </p:nvGrpSpPr>
        <p:grpSpPr>
          <a:xfrm>
            <a:off x="2246281" y="3766170"/>
            <a:ext cx="7699438" cy="2579119"/>
            <a:chOff x="1273112" y="3689970"/>
            <a:chExt cx="7699438" cy="25791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F2FE8C-7B60-47A9-B400-959DE3E1B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9450" y="4440985"/>
              <a:ext cx="5753100" cy="8572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2949ED0-87A2-4539-9125-59938D2B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112" y="3689970"/>
              <a:ext cx="1703450" cy="2579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128963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속성 탐색 </a:t>
            </a:r>
            <a:r>
              <a:rPr lang="ko-KR" altLang="en-US" sz="3500" b="1" dirty="0" err="1" smtClean="0"/>
              <a:t>선택자</a:t>
            </a:r>
            <a:endParaRPr lang="ko-KR" altLang="en-US" sz="105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265519" y="2683723"/>
            <a:ext cx="9660963" cy="615554"/>
            <a:chOff x="1871220" y="2683723"/>
            <a:chExt cx="9660963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4" y="2683723"/>
              <a:ext cx="8626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속성 탐색 </a:t>
              </a:r>
              <a:r>
                <a:rPr lang="ko-KR" altLang="en-US" sz="1400" dirty="0" err="1" smtClean="0"/>
                <a:t>선택자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선택한 요소를 기준으로 일치하는 속성의 포함 여부를 따져 요소를 선택하는 </a:t>
              </a:r>
              <a:r>
                <a:rPr lang="ko-KR" altLang="en-US" sz="1400" dirty="0" err="1" smtClean="0"/>
                <a:t>선택자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0" y="2991500"/>
              <a:ext cx="96609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ex. </a:t>
              </a:r>
              <a:r>
                <a:rPr lang="ko-KR" altLang="en-US" sz="1400" dirty="0" smtClean="0"/>
                <a:t>선택한 이미지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img</a:t>
              </a:r>
              <a:r>
                <a:rPr lang="en-US" altLang="ko-KR" sz="1400" dirty="0" smtClean="0"/>
                <a:t>) </a:t>
              </a:r>
              <a:r>
                <a:rPr lang="ko-KR" altLang="en-US" sz="1400" dirty="0" smtClean="0"/>
                <a:t>요소 중 경로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src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가 </a:t>
              </a:r>
              <a:r>
                <a:rPr lang="en-US" altLang="ko-KR" sz="1400" dirty="0" smtClean="0"/>
                <a:t>[images/logo.gif]</a:t>
              </a:r>
              <a:r>
                <a:rPr lang="ko-KR" altLang="en-US" sz="1400" dirty="0" smtClean="0"/>
                <a:t>와 일치하는 이미지 요소만 선택하고자 할 때 사용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05089" y="3360420"/>
            <a:ext cx="10181822" cy="3435750"/>
            <a:chOff x="631305" y="3360420"/>
            <a:chExt cx="10181822" cy="34357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931"/>
            <a:stretch/>
          </p:blipFill>
          <p:spPr>
            <a:xfrm>
              <a:off x="631305" y="3360420"/>
              <a:ext cx="5976391" cy="34357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56" b="11556"/>
            <a:stretch/>
          </p:blipFill>
          <p:spPr>
            <a:xfrm>
              <a:off x="6607696" y="3668197"/>
              <a:ext cx="4205431" cy="3078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58942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속성과 값에 따른 </a:t>
            </a:r>
            <a:r>
              <a:rPr lang="ko-KR" altLang="en-US" sz="3500" b="1" dirty="0" err="1" smtClean="0"/>
              <a:t>선택자</a:t>
            </a:r>
            <a:r>
              <a:rPr lang="ko-KR" altLang="en-US" sz="3500" b="1" dirty="0" smtClean="0"/>
              <a:t> 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105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265519" y="2683723"/>
            <a:ext cx="9660963" cy="615554"/>
            <a:chOff x="1871220" y="2683723"/>
            <a:chExt cx="9660963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4" y="2683723"/>
              <a:ext cx="8626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smtClean="0"/>
                <a:t>속성 탐색 </a:t>
              </a:r>
              <a:r>
                <a:rPr lang="ko-KR" altLang="en-US" sz="1400" dirty="0" err="1" smtClean="0"/>
                <a:t>선택자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선택한 요소를 기준으로 일치하는 속성의 포함 여부를 따져 요소를 선택하는 </a:t>
              </a:r>
              <a:r>
                <a:rPr lang="ko-KR" altLang="en-US" sz="1400" dirty="0" err="1" smtClean="0"/>
                <a:t>선택자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871220" y="2991500"/>
              <a:ext cx="96609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&gt; ex. </a:t>
              </a:r>
              <a:r>
                <a:rPr lang="ko-KR" altLang="en-US" sz="1400" dirty="0" smtClean="0"/>
                <a:t>선택한 이미지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img</a:t>
              </a:r>
              <a:r>
                <a:rPr lang="en-US" altLang="ko-KR" sz="1400" dirty="0" smtClean="0"/>
                <a:t>) </a:t>
              </a:r>
              <a:r>
                <a:rPr lang="ko-KR" altLang="en-US" sz="1400" dirty="0" smtClean="0"/>
                <a:t>요소 중 경로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src</a:t>
              </a:r>
              <a:r>
                <a:rPr lang="en-US" altLang="ko-KR" sz="1400" dirty="0" smtClean="0"/>
                <a:t>)</a:t>
              </a:r>
              <a:r>
                <a:rPr lang="ko-KR" altLang="en-US" sz="1400" dirty="0" smtClean="0"/>
                <a:t>가 </a:t>
              </a:r>
              <a:r>
                <a:rPr lang="en-US" altLang="ko-KR" sz="1400" dirty="0" smtClean="0"/>
                <a:t>[images/logo.gif]</a:t>
              </a:r>
              <a:r>
                <a:rPr lang="ko-KR" altLang="en-US" sz="1400" dirty="0" smtClean="0"/>
                <a:t>와 일치하는 이미지 요소만 선택하고자 할 때 사용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248060" y="3296882"/>
            <a:ext cx="9695880" cy="3476798"/>
            <a:chOff x="452583" y="3296882"/>
            <a:chExt cx="9695880" cy="347679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379566"/>
              <a:ext cx="3705669" cy="339411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574" y="3296882"/>
              <a:ext cx="2652713" cy="347679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6801" y="3379367"/>
              <a:ext cx="2731662" cy="3289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430377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속성 상태에 따른 </a:t>
            </a:r>
            <a:r>
              <a:rPr lang="ko-KR" altLang="en-US" sz="3500" b="1" dirty="0" err="1" smtClean="0"/>
              <a:t>선택자</a:t>
            </a:r>
            <a:r>
              <a:rPr lang="ko-KR" altLang="en-US" sz="3500" b="1" dirty="0" smtClean="0"/>
              <a:t> 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65523" y="2683723"/>
            <a:ext cx="862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속성 상태에 따른 </a:t>
            </a:r>
            <a:r>
              <a:rPr lang="ko-KR" altLang="en-US" sz="1400" dirty="0" err="1" smtClean="0"/>
              <a:t>선택자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 중 속성 상태에 따라 요소를 선택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28763" y="3071789"/>
            <a:ext cx="9134474" cy="3613355"/>
            <a:chOff x="171451" y="3071789"/>
            <a:chExt cx="9134474" cy="36133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1" t="7297" r="40739"/>
            <a:stretch/>
          </p:blipFill>
          <p:spPr>
            <a:xfrm rot="16200000">
              <a:off x="1625244" y="1691915"/>
              <a:ext cx="1902542" cy="481012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425" y="3071789"/>
              <a:ext cx="4000500" cy="3613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81527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속성 상태에 따른 </a:t>
            </a:r>
            <a:r>
              <a:rPr lang="ko-KR" altLang="en-US" sz="3500" b="1" dirty="0" err="1" smtClean="0"/>
              <a:t>선택자</a:t>
            </a:r>
            <a:r>
              <a:rPr lang="ko-KR" altLang="en-US" sz="3500" b="1" dirty="0" smtClean="0"/>
              <a:t> 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65523" y="2683723"/>
            <a:ext cx="862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속성 상태에 따른 </a:t>
            </a:r>
            <a:r>
              <a:rPr lang="ko-KR" altLang="en-US" sz="1400" dirty="0" err="1" smtClean="0"/>
              <a:t>선택자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 중 속성 상태에 따라 요소를 선택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2976563"/>
            <a:ext cx="4191952" cy="38814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4633912"/>
            <a:ext cx="40195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0146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그 외 </a:t>
            </a:r>
            <a:r>
              <a:rPr lang="ko-KR" altLang="en-US" sz="3500" b="1" dirty="0" err="1" smtClean="0"/>
              <a:t>선택자</a:t>
            </a:r>
            <a:r>
              <a:rPr lang="en-US" altLang="ko-KR" sz="3500" b="1" dirty="0" smtClean="0"/>
              <a:t>_</a:t>
            </a:r>
            <a:r>
              <a:rPr lang="ko-KR" altLang="en-US" sz="3500" b="1" dirty="0" smtClean="0"/>
              <a:t>콘텐츠 탐색 </a:t>
            </a:r>
            <a:r>
              <a:rPr lang="ko-KR" altLang="en-US" sz="3500" b="1" dirty="0" err="1" smtClean="0"/>
              <a:t>선택자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65523" y="2683723"/>
            <a:ext cx="862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콘텐츠 탐색 </a:t>
            </a:r>
            <a:r>
              <a:rPr lang="ko-KR" altLang="en-US" sz="1400" dirty="0" err="1" smtClean="0"/>
              <a:t>선택자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요소 또는 속성의 포함 여부에 따라 특정 요소를 선택하는 </a:t>
            </a:r>
            <a:r>
              <a:rPr lang="ko-KR" altLang="en-US" sz="1400" dirty="0" err="1" smtClean="0"/>
              <a:t>선택자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6655" y="3071789"/>
            <a:ext cx="11566653" cy="3527365"/>
            <a:chOff x="378690" y="3071789"/>
            <a:chExt cx="11566653" cy="352736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8" r="12399"/>
            <a:stretch/>
          </p:blipFill>
          <p:spPr>
            <a:xfrm rot="16200000">
              <a:off x="1547687" y="1902793"/>
              <a:ext cx="3527364" cy="58653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4" r="15918"/>
            <a:stretch/>
          </p:blipFill>
          <p:spPr>
            <a:xfrm rot="16200000">
              <a:off x="7732404" y="1683035"/>
              <a:ext cx="2824186" cy="5601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237989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그 외 </a:t>
            </a:r>
            <a:r>
              <a:rPr lang="ko-KR" altLang="en-US" sz="3500" b="1" dirty="0" err="1" smtClean="0"/>
              <a:t>선택자</a:t>
            </a:r>
            <a:r>
              <a:rPr lang="en-US" altLang="ko-KR" sz="3500" b="1" dirty="0" smtClean="0"/>
              <a:t>_</a:t>
            </a:r>
            <a:r>
              <a:rPr lang="ko-KR" altLang="en-US" sz="3500" b="1" dirty="0" smtClean="0"/>
              <a:t>콘텐츠 탐색 </a:t>
            </a:r>
            <a:r>
              <a:rPr lang="ko-KR" altLang="en-US" sz="3500" b="1" dirty="0" err="1" smtClean="0"/>
              <a:t>선택자</a:t>
            </a:r>
            <a:r>
              <a:rPr lang="ko-KR" altLang="en-US" sz="3500" b="1" dirty="0" smtClean="0"/>
              <a:t> 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65523" y="2683723"/>
            <a:ext cx="862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콘텐츠 탐색 </a:t>
            </a:r>
            <a:r>
              <a:rPr lang="ko-KR" altLang="en-US" sz="1400" dirty="0" err="1" smtClean="0"/>
              <a:t>선택자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요소 또는 속성의 포함 여부에 따라 특정 요소를 선택하는 </a:t>
            </a:r>
            <a:r>
              <a:rPr lang="ko-KR" altLang="en-US" sz="1400" dirty="0" err="1" smtClean="0"/>
              <a:t>선택자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12674" y="3071789"/>
            <a:ext cx="11566653" cy="3527365"/>
            <a:chOff x="378690" y="3071789"/>
            <a:chExt cx="11566653" cy="352736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8" r="12399"/>
            <a:stretch/>
          </p:blipFill>
          <p:spPr>
            <a:xfrm rot="16200000">
              <a:off x="1547687" y="1902793"/>
              <a:ext cx="3527364" cy="58653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4" r="15918"/>
            <a:stretch/>
          </p:blipFill>
          <p:spPr>
            <a:xfrm rot="16200000">
              <a:off x="7732404" y="1683035"/>
              <a:ext cx="2824186" cy="5601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3419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그 외 </a:t>
            </a:r>
            <a:r>
              <a:rPr lang="ko-KR" altLang="en-US" sz="3500" b="1" dirty="0" err="1" smtClean="0"/>
              <a:t>선택자</a:t>
            </a:r>
            <a:r>
              <a:rPr lang="en-US" altLang="ko-KR" sz="3500" b="1" dirty="0" smtClean="0"/>
              <a:t>_</a:t>
            </a:r>
            <a:r>
              <a:rPr lang="ko-KR" altLang="en-US" sz="3500" b="1" dirty="0" smtClean="0"/>
              <a:t>콘텐츠 탐색 </a:t>
            </a:r>
            <a:r>
              <a:rPr lang="ko-KR" altLang="en-US" sz="3500" b="1" dirty="0" err="1" smtClean="0"/>
              <a:t>선택자</a:t>
            </a:r>
            <a:r>
              <a:rPr lang="ko-KR" altLang="en-US" sz="3500" b="1" dirty="0" smtClean="0"/>
              <a:t> 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94887" y="2683723"/>
            <a:ext cx="7402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콘텐츠 탐색 </a:t>
            </a:r>
            <a:r>
              <a:rPr lang="ko-KR" altLang="en-US" sz="1400" dirty="0" err="1" smtClean="0"/>
              <a:t>선택자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요소 또는 속성의 포함 여부에 따라 특정 요소를 선택하는 </a:t>
            </a:r>
            <a:r>
              <a:rPr lang="ko-KR" altLang="en-US" sz="1400" dirty="0" err="1" smtClean="0"/>
              <a:t>선택자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674933" y="3116658"/>
            <a:ext cx="8842134" cy="3741342"/>
            <a:chOff x="452583" y="3116658"/>
            <a:chExt cx="8842134" cy="374134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194101"/>
              <a:ext cx="2678113" cy="332417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475" y="3194101"/>
              <a:ext cx="2250420" cy="350972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1750" y="3116658"/>
              <a:ext cx="2912967" cy="3741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61652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find( ), filter( ) </a:t>
            </a:r>
            <a:r>
              <a:rPr lang="ko-KR" altLang="en-US" sz="3500" b="1" dirty="0" smtClean="0"/>
              <a:t>탐색 </a:t>
            </a:r>
            <a:r>
              <a:rPr lang="ko-KR" altLang="en-US" sz="3500" b="1" dirty="0" err="1" smtClean="0"/>
              <a:t>선택자</a:t>
            </a:r>
            <a:r>
              <a:rPr lang="en-US" altLang="ko-KR" sz="3500" b="1" dirty="0" smtClean="0"/>
              <a:t> 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94887" y="2683723"/>
            <a:ext cx="7402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smtClean="0"/>
              <a:t>find( )</a:t>
            </a:r>
            <a:r>
              <a:rPr lang="ko-KR" altLang="en-US" sz="1400" dirty="0" smtClean="0"/>
              <a:t>탐색 </a:t>
            </a:r>
            <a:r>
              <a:rPr lang="ko-KR" altLang="en-US" sz="1400" dirty="0" err="1" smtClean="0"/>
              <a:t>선택자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하위 요소 중에서 </a:t>
            </a:r>
            <a:r>
              <a:rPr lang="en-US" altLang="ko-KR" sz="1400" dirty="0" smtClean="0"/>
              <a:t>find( )</a:t>
            </a:r>
            <a:r>
              <a:rPr lang="ko-KR" altLang="en-US" sz="1400" dirty="0" smtClean="0"/>
              <a:t>로 필터링한 요소만 선택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94887" y="2991500"/>
            <a:ext cx="7402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</a:t>
            </a:r>
            <a:r>
              <a:rPr lang="en-US" altLang="ko-KR" sz="1400" dirty="0" smtClean="0"/>
              <a:t>filter( )</a:t>
            </a:r>
            <a:r>
              <a:rPr lang="ko-KR" altLang="en-US" sz="1400" dirty="0" smtClean="0"/>
              <a:t>탐색 </a:t>
            </a:r>
            <a:r>
              <a:rPr lang="ko-KR" altLang="en-US" sz="1400" dirty="0" err="1" smtClean="0"/>
              <a:t>선택자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 중에서 </a:t>
            </a:r>
            <a:r>
              <a:rPr lang="en-US" altLang="ko-KR" sz="1400" dirty="0" smtClean="0"/>
              <a:t>filter( )</a:t>
            </a:r>
            <a:r>
              <a:rPr lang="ko-KR" altLang="en-US" sz="1400" dirty="0" smtClean="0"/>
              <a:t>로 필터링한 요소만 선택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94887" y="3299277"/>
            <a:ext cx="740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&gt; </a:t>
            </a:r>
            <a:r>
              <a:rPr lang="ko-KR" altLang="en-US" sz="1400" dirty="0" smtClean="0"/>
              <a:t>두 개 탐색 </a:t>
            </a:r>
            <a:r>
              <a:rPr lang="ko-KR" altLang="en-US" sz="1400" dirty="0" err="1" smtClean="0"/>
              <a:t>선택자의</a:t>
            </a:r>
            <a:r>
              <a:rPr lang="ko-KR" altLang="en-US" sz="1400" dirty="0" smtClean="0"/>
              <a:t> 차이점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필터링</a:t>
            </a:r>
            <a:r>
              <a:rPr lang="ko-KR" altLang="en-US" sz="1400" dirty="0" smtClean="0"/>
              <a:t> 대상이 선택 요소를 기준으로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하위 요소</a:t>
            </a:r>
            <a:r>
              <a:rPr lang="en-US" altLang="ko-KR" sz="1400" dirty="0" smtClean="0"/>
              <a:t>‘ </a:t>
            </a:r>
            <a:r>
              <a:rPr lang="ko-KR" altLang="en-US" sz="1400" dirty="0" smtClean="0"/>
              <a:t>인지</a:t>
            </a:r>
            <a:r>
              <a:rPr lang="en-US" altLang="ko-KR" sz="1400" dirty="0" smtClean="0"/>
              <a:t>, ‘</a:t>
            </a:r>
            <a:r>
              <a:rPr lang="ko-KR" altLang="en-US" sz="1400" dirty="0" smtClean="0"/>
              <a:t>선택한 요소</a:t>
            </a:r>
            <a:r>
              <a:rPr lang="en-US" altLang="ko-KR" sz="1400" dirty="0" smtClean="0"/>
              <a:t>＇</a:t>
            </a:r>
            <a:r>
              <a:rPr lang="ko-KR" altLang="en-US" sz="1400" dirty="0" smtClean="0"/>
              <a:t>인지 구분합니다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05236" y="3783445"/>
            <a:ext cx="9781529" cy="3024503"/>
            <a:chOff x="222857" y="3783445"/>
            <a:chExt cx="9781529" cy="302450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056" b="40556"/>
            <a:stretch/>
          </p:blipFill>
          <p:spPr>
            <a:xfrm>
              <a:off x="222857" y="3844722"/>
              <a:ext cx="4196744" cy="63743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9137" y="3822497"/>
              <a:ext cx="2523729" cy="298545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2402" y="3783445"/>
              <a:ext cx="2841984" cy="295390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3399" y="4504381"/>
              <a:ext cx="1736202" cy="223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38101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선택자와</a:t>
            </a:r>
            <a:r>
              <a:rPr lang="ko-KR" altLang="en-US" sz="3500" b="1" dirty="0" smtClean="0"/>
              <a:t> 함께 알아두면 유용한 메서드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94887" y="2683723"/>
            <a:ext cx="7402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smtClean="0"/>
              <a:t>is( ) </a:t>
            </a:r>
            <a:r>
              <a:rPr lang="ko-KR" altLang="en-US" sz="1400" dirty="0" smtClean="0"/>
              <a:t>메서드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요소의 상태가 지정한 속성과 일치하면 </a:t>
            </a:r>
            <a:r>
              <a:rPr lang="en-US" altLang="ko-KR" sz="1400" dirty="0" smtClean="0"/>
              <a:t>true, </a:t>
            </a:r>
            <a:r>
              <a:rPr lang="ko-KR" altLang="en-US" sz="1400" dirty="0" smtClean="0"/>
              <a:t>그렇지 않으면 </a:t>
            </a:r>
            <a:r>
              <a:rPr lang="en-US" altLang="ko-KR" sz="1400" dirty="0" smtClean="0"/>
              <a:t>false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94887" y="2991500"/>
            <a:ext cx="885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&gt; is( 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메서드는 </a:t>
            </a:r>
            <a:r>
              <a:rPr lang="ko-KR" altLang="en-US" sz="1400" dirty="0" err="1" smtClean="0"/>
              <a:t>입력요소의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체크박스나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선택상자의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선택여부</a:t>
            </a:r>
            <a:r>
              <a:rPr lang="ko-KR" altLang="en-US" sz="1400" dirty="0" smtClean="0"/>
              <a:t> 또는 </a:t>
            </a:r>
            <a:r>
              <a:rPr lang="ko-KR" altLang="en-US" sz="1400" dirty="0" err="1" smtClean="0"/>
              <a:t>보이는지의</a:t>
            </a:r>
            <a:r>
              <a:rPr lang="ko-KR" altLang="en-US" sz="1400" dirty="0" smtClean="0"/>
              <a:t> 여부를 확인할 때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1721" y="4035023"/>
            <a:ext cx="11908558" cy="1956837"/>
            <a:chOff x="137391" y="3920723"/>
            <a:chExt cx="11908558" cy="195683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73" r="40740"/>
            <a:stretch/>
          </p:blipFill>
          <p:spPr>
            <a:xfrm rot="16200000">
              <a:off x="1980645" y="2077470"/>
              <a:ext cx="1857776" cy="554428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1" r="39010"/>
            <a:stretch/>
          </p:blipFill>
          <p:spPr>
            <a:xfrm rot="16200000">
              <a:off x="7968732" y="1800343"/>
              <a:ext cx="1956837" cy="6197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69009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선택자와</a:t>
            </a:r>
            <a:r>
              <a:rPr lang="ko-KR" altLang="en-US" sz="3500" b="1" dirty="0" smtClean="0"/>
              <a:t> 함께 알아두면 유용한 메서드 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94887" y="2683723"/>
            <a:ext cx="7402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smtClean="0"/>
              <a:t>is( ) </a:t>
            </a:r>
            <a:r>
              <a:rPr lang="ko-KR" altLang="en-US" sz="1400" dirty="0" smtClean="0"/>
              <a:t>메서드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요소의 상태가 지정한 속성과 일치하면 </a:t>
            </a:r>
            <a:r>
              <a:rPr lang="en-US" altLang="ko-KR" sz="1400" dirty="0" smtClean="0"/>
              <a:t>true, </a:t>
            </a:r>
            <a:r>
              <a:rPr lang="ko-KR" altLang="en-US" sz="1400" dirty="0" smtClean="0"/>
              <a:t>그렇지 않으면 </a:t>
            </a:r>
            <a:r>
              <a:rPr lang="en-US" altLang="ko-KR" sz="1400" dirty="0" smtClean="0"/>
              <a:t>false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394887" y="2991500"/>
            <a:ext cx="885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&gt; is( 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메서드는 </a:t>
            </a:r>
            <a:r>
              <a:rPr lang="ko-KR" altLang="en-US" sz="1400" dirty="0" err="1" smtClean="0"/>
              <a:t>입력요소의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체크박스나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선택상자의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선택여부</a:t>
            </a:r>
            <a:r>
              <a:rPr lang="ko-KR" altLang="en-US" sz="1400" dirty="0" smtClean="0"/>
              <a:t> 또는 </a:t>
            </a:r>
            <a:r>
              <a:rPr lang="ko-KR" altLang="en-US" sz="1400" dirty="0" err="1" smtClean="0"/>
              <a:t>보이는지의</a:t>
            </a:r>
            <a:r>
              <a:rPr lang="ko-KR" altLang="en-US" sz="1400" dirty="0" smtClean="0"/>
              <a:t> 여부를 확인할 때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5545" y="3391669"/>
            <a:ext cx="11900910" cy="3187248"/>
            <a:chOff x="291090" y="3391669"/>
            <a:chExt cx="11900910" cy="31872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090" y="3512820"/>
              <a:ext cx="3643602" cy="306609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4785" y="3391669"/>
              <a:ext cx="3862428" cy="318724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8801" y="5495020"/>
              <a:ext cx="4013199" cy="1083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894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/>
              <a:t>객체종류</a:t>
            </a:r>
            <a:endParaRPr lang="ko-KR" altLang="en-US" sz="3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1945556" y="2765416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</a:t>
            </a:r>
            <a:r>
              <a:rPr lang="en-US" altLang="ko-KR" sz="1400"/>
              <a:t>JavaScript</a:t>
            </a:r>
            <a:r>
              <a:rPr lang="ko-KR" altLang="en-US" sz="1400"/>
              <a:t>의 객체는 크게 내장 객체 </a:t>
            </a:r>
            <a:r>
              <a:rPr lang="en-US" altLang="ko-KR" sz="1400"/>
              <a:t>/ </a:t>
            </a:r>
            <a:r>
              <a:rPr lang="ko-KR" altLang="en-US" sz="1400"/>
              <a:t>브라우저 객체 모델 </a:t>
            </a:r>
            <a:r>
              <a:rPr lang="en-US" altLang="ko-KR" sz="1400"/>
              <a:t>(BOM)</a:t>
            </a:r>
            <a:r>
              <a:rPr lang="ko-KR" altLang="en-US" sz="1400"/>
              <a:t> </a:t>
            </a:r>
            <a:r>
              <a:rPr lang="en-US" altLang="ko-KR" sz="1400"/>
              <a:t>/ </a:t>
            </a:r>
            <a:r>
              <a:rPr lang="ko-KR" altLang="en-US" sz="1400"/>
              <a:t>문서 객체 모델 </a:t>
            </a:r>
            <a:r>
              <a:rPr lang="en-US" altLang="ko-KR" sz="1400"/>
              <a:t>(DOM)</a:t>
            </a:r>
            <a:r>
              <a:rPr lang="ko-KR" altLang="en-US" sz="1400"/>
              <a:t> </a:t>
            </a:r>
            <a:r>
              <a:rPr lang="en-US" altLang="ko-KR" sz="1400"/>
              <a:t>3</a:t>
            </a:r>
            <a:r>
              <a:rPr lang="ko-KR" altLang="en-US" sz="1400"/>
              <a:t>종류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1945554" y="3070247"/>
            <a:ext cx="830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내장 객체 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Built-in Object) : JavaScript</a:t>
            </a:r>
            <a:r>
              <a:rPr lang="ko-KR" altLang="en-US" sz="1400"/>
              <a:t>에 내장되어 있는 객체 </a:t>
            </a:r>
            <a:r>
              <a:rPr lang="en-US" altLang="ko-KR" sz="1400"/>
              <a:t>=&gt; </a:t>
            </a:r>
            <a:r>
              <a:rPr lang="ko-KR" altLang="en-US" sz="1400"/>
              <a:t>일종의 템플릿 객체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A1906-F5C9-43CA-875A-5C3556902C14}"/>
              </a:ext>
            </a:extLst>
          </p:cNvPr>
          <p:cNvSpPr txBox="1"/>
          <p:nvPr/>
        </p:nvSpPr>
        <p:spPr>
          <a:xfrm>
            <a:off x="1945554" y="3375078"/>
            <a:ext cx="894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브라우저 객체 모델 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Browser Object Model) : </a:t>
            </a:r>
            <a:r>
              <a:rPr lang="ko-KR" altLang="en-US" sz="1400"/>
              <a:t>웹 브라우저에 포함된 객체 </a:t>
            </a:r>
            <a:r>
              <a:rPr lang="en-US" altLang="ko-KR" sz="1400"/>
              <a:t>ex. window, screen, location </a:t>
            </a:r>
            <a:r>
              <a:rPr lang="ko-KR" altLang="en-US" sz="1400"/>
              <a:t>등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0D5EB-BD70-4777-832F-BD36CF18D927}"/>
              </a:ext>
            </a:extLst>
          </p:cNvPr>
          <p:cNvSpPr txBox="1"/>
          <p:nvPr/>
        </p:nvSpPr>
        <p:spPr>
          <a:xfrm>
            <a:off x="1945554" y="3679910"/>
            <a:ext cx="894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문서 객체 모델 </a:t>
            </a:r>
            <a:r>
              <a:rPr lang="en-US" altLang="ko-KR" sz="1400"/>
              <a:t>(</a:t>
            </a:r>
            <a:r>
              <a:rPr lang="ko-KR" altLang="en-US" sz="1400"/>
              <a:t>*</a:t>
            </a:r>
            <a:r>
              <a:rPr lang="en-US" altLang="ko-KR" sz="1400"/>
              <a:t>Document Object Model) : HTML </a:t>
            </a:r>
            <a:r>
              <a:rPr lang="ko-KR" altLang="en-US" sz="1400"/>
              <a:t>문서를 수정하거나 속성을 바꿀 때 사용가능 객체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13035F2-DAC1-4815-A70B-17AE9992F23B}"/>
              </a:ext>
            </a:extLst>
          </p:cNvPr>
          <p:cNvGrpSpPr/>
          <p:nvPr/>
        </p:nvGrpSpPr>
        <p:grpSpPr>
          <a:xfrm>
            <a:off x="1676676" y="3951439"/>
            <a:ext cx="8838649" cy="2906561"/>
            <a:chOff x="1945554" y="3951439"/>
            <a:chExt cx="8838649" cy="290656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C35E1E7-BD03-4A7D-9D39-D54B7021F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5554" y="3951439"/>
              <a:ext cx="2423019" cy="290656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838F1ED-9F49-474C-8176-37E09FC5B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224" y="4041574"/>
              <a:ext cx="5173979" cy="2726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45674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제이쿼리</a:t>
            </a:r>
            <a:r>
              <a:rPr lang="ko-KR" altLang="en-US" b="1" dirty="0" smtClean="0"/>
              <a:t> 객체 조작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86988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객체 조작 메서드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101732" y="2683723"/>
            <a:ext cx="598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객체 조작 메서드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객체를 생성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복제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속성 변환하는 메서드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101732" y="2991500"/>
            <a:ext cx="598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종류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속성 조작 메서드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수치 조작 메서드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객체 편집 메서드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13564"/>
          <a:stretch/>
        </p:blipFill>
        <p:spPr>
          <a:xfrm rot="16200000">
            <a:off x="7157535" y="2347917"/>
            <a:ext cx="3260069" cy="538313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10907" y="5759482"/>
            <a:ext cx="5988537" cy="910039"/>
            <a:chOff x="863357" y="3590729"/>
            <a:chExt cx="5988537" cy="9100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863357" y="3590729"/>
              <a:ext cx="5988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1) </a:t>
              </a:r>
              <a:r>
                <a:rPr lang="ko-KR" altLang="en-US" sz="1400" dirty="0" smtClean="0"/>
                <a:t>속성 조작 메서드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요소의 속성을 바꿀 때 사용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863357" y="3891860"/>
              <a:ext cx="5988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2) </a:t>
              </a:r>
              <a:r>
                <a:rPr lang="ko-KR" altLang="en-US" sz="1400" dirty="0" smtClean="0"/>
                <a:t>수치 조작 메서드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요소의 </a:t>
              </a:r>
              <a:r>
                <a:rPr lang="ko-KR" altLang="en-US" sz="1400" dirty="0" err="1" smtClean="0"/>
                <a:t>너비값</a:t>
              </a:r>
              <a:r>
                <a:rPr lang="ko-KR" altLang="en-US" sz="1400" dirty="0" smtClean="0"/>
                <a:t> 또는 </a:t>
              </a:r>
              <a:r>
                <a:rPr lang="ko-KR" altLang="en-US" sz="1400" dirty="0" err="1" smtClean="0"/>
                <a:t>높이값</a:t>
              </a:r>
              <a:r>
                <a:rPr lang="ko-KR" altLang="en-US" sz="1400" dirty="0" smtClean="0"/>
                <a:t> 수치 바꿀 때 사용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863357" y="4192991"/>
              <a:ext cx="5988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3) </a:t>
              </a:r>
              <a:r>
                <a:rPr lang="ko-KR" altLang="en-US" sz="1400" dirty="0" smtClean="0"/>
                <a:t>객체 편집 메서드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객체를 생성하거나 삭제 또는 복제할 때 사용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701859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객체 조작 메서드</a:t>
            </a:r>
            <a:r>
              <a:rPr lang="en-US" altLang="ko-KR" sz="3500" b="1" dirty="0" smtClean="0"/>
              <a:t>_</a:t>
            </a:r>
            <a:r>
              <a:rPr lang="ko-KR" altLang="en-US" sz="3500" b="1" dirty="0" smtClean="0"/>
              <a:t>속성 조작 메서드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22516" y="2683723"/>
            <a:ext cx="554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속성 조작 메서드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요소의 속성을 조작할 때 사용하는 메서드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6599" y="3361517"/>
            <a:ext cx="11678803" cy="2429684"/>
            <a:chOff x="1" y="2132792"/>
            <a:chExt cx="11678803" cy="24296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b="47032"/>
            <a:stretch/>
          </p:blipFill>
          <p:spPr>
            <a:xfrm>
              <a:off x="1" y="2132792"/>
              <a:ext cx="5772150" cy="242968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t="52760"/>
            <a:stretch/>
          </p:blipFill>
          <p:spPr>
            <a:xfrm>
              <a:off x="5906654" y="2132792"/>
              <a:ext cx="5772150" cy="2166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59397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속성 조작 메서드</a:t>
            </a:r>
            <a:r>
              <a:rPr lang="en-US" altLang="ko-KR" sz="3500" b="1" dirty="0" smtClean="0"/>
              <a:t>_html( ) / text( ) </a:t>
            </a:r>
            <a:r>
              <a:rPr lang="ko-KR" altLang="en-US" sz="3500" b="1" dirty="0" smtClean="0"/>
              <a:t>메서드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472868" y="2683723"/>
            <a:ext cx="1124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smtClean="0"/>
              <a:t>html( ) </a:t>
            </a:r>
            <a:r>
              <a:rPr lang="ko-KR" altLang="en-US" sz="1400" dirty="0" smtClean="0"/>
              <a:t>메서드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요소의 하위 요소를 가져와 문자열로 반환하거나 하위 요소를 전부 제거하고 </a:t>
            </a:r>
            <a:r>
              <a:rPr lang="ko-KR" altLang="en-US" sz="1400" dirty="0" err="1" smtClean="0"/>
              <a:t>새요소로</a:t>
            </a:r>
            <a:r>
              <a:rPr lang="ko-KR" altLang="en-US" sz="1400" dirty="0" smtClean="0"/>
              <a:t> 바꿀 때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472868" y="2973451"/>
            <a:ext cx="1124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</a:t>
            </a:r>
            <a:r>
              <a:rPr lang="en-US" altLang="ko-KR" sz="1400" dirty="0" smtClean="0"/>
              <a:t>text( ) </a:t>
            </a:r>
            <a:r>
              <a:rPr lang="ko-KR" altLang="en-US" sz="1400" dirty="0" smtClean="0"/>
              <a:t>메서드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요소에 포함되어 있는 전체 텍스트를 가져오거나 하위 요소를 전부 제거하고 새 텍스트를 생성할 때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09175" y="3486683"/>
            <a:ext cx="11773650" cy="2991028"/>
            <a:chOff x="165221" y="3768695"/>
            <a:chExt cx="11773650" cy="299102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5" t="25359" b="9221"/>
            <a:stretch/>
          </p:blipFill>
          <p:spPr>
            <a:xfrm>
              <a:off x="165221" y="3774397"/>
              <a:ext cx="5501300" cy="298532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9745" y="3768695"/>
              <a:ext cx="2725322" cy="297465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7191" y="4550522"/>
              <a:ext cx="4041680" cy="2192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28684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속성 조작 메서드</a:t>
            </a:r>
            <a:r>
              <a:rPr lang="en-US" altLang="ko-KR" sz="3500" b="1" dirty="0" smtClean="0"/>
              <a:t>_</a:t>
            </a:r>
            <a:r>
              <a:rPr lang="en-US" altLang="ko-KR" sz="3200" b="1" dirty="0" err="1" smtClean="0"/>
              <a:t>attr</a:t>
            </a:r>
            <a:r>
              <a:rPr lang="en-US" altLang="ko-KR" sz="3200" b="1" dirty="0" smtClean="0"/>
              <a:t>( ) / </a:t>
            </a:r>
            <a:r>
              <a:rPr lang="en-US" altLang="ko-KR" sz="3200" b="1" dirty="0" err="1" smtClean="0"/>
              <a:t>removeAttr</a:t>
            </a:r>
            <a:r>
              <a:rPr lang="en-US" altLang="ko-KR" sz="3200" b="1" dirty="0" smtClean="0"/>
              <a:t>( ) </a:t>
            </a:r>
            <a:r>
              <a:rPr lang="ko-KR" altLang="en-US" sz="3200" b="1" dirty="0" smtClean="0"/>
              <a:t>메서드</a:t>
            </a:r>
            <a:r>
              <a:rPr lang="en-US" altLang="ko-KR" sz="3200" b="1" dirty="0" smtClean="0"/>
              <a:t>(*</a:t>
            </a:r>
            <a:r>
              <a:rPr lang="ko-KR" altLang="en-US" sz="3200" b="1" dirty="0" err="1" smtClean="0"/>
              <a:t>교재실습</a:t>
            </a:r>
            <a:r>
              <a:rPr lang="en-US" altLang="ko-KR" sz="3200" b="1" dirty="0" smtClean="0"/>
              <a:t>)</a:t>
            </a:r>
            <a:endParaRPr lang="ko-KR" altLang="en-US" sz="10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1200685" y="2683723"/>
            <a:ext cx="9790631" cy="597505"/>
            <a:chOff x="472868" y="2683723"/>
            <a:chExt cx="9790631" cy="5975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472868" y="2683723"/>
              <a:ext cx="9790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err="1" smtClean="0"/>
                <a:t>attr</a:t>
              </a:r>
              <a:r>
                <a:rPr lang="en-US" altLang="ko-KR" sz="1400" dirty="0" smtClean="0"/>
                <a:t>( ) </a:t>
              </a:r>
              <a:r>
                <a:rPr lang="ko-KR" altLang="en-US" sz="1400" dirty="0" smtClean="0"/>
                <a:t>메서드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선택한 요소에 새 속성을 생성하거나 기존의 속성을 변경할 때 또는 요소의 속성값을 불러올 때 사용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472868" y="2973451"/>
              <a:ext cx="6943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en-US" altLang="ko-KR" sz="1400" dirty="0" err="1" smtClean="0"/>
                <a:t>removeAttr</a:t>
              </a:r>
              <a:r>
                <a:rPr lang="en-US" altLang="ko-KR" sz="1400" dirty="0" smtClean="0"/>
                <a:t>( ) </a:t>
              </a:r>
              <a:r>
                <a:rPr lang="ko-KR" altLang="en-US" sz="1400" dirty="0" smtClean="0"/>
                <a:t>메서드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선택한 요소에서 기존의 속성을 삭제할 때 사용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7414" y="3553864"/>
            <a:ext cx="11237172" cy="2623080"/>
            <a:chOff x="230736" y="3570956"/>
            <a:chExt cx="11237172" cy="26230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3" t="4351" r="37098" b="3811"/>
            <a:stretch/>
          </p:blipFill>
          <p:spPr>
            <a:xfrm rot="16200000">
              <a:off x="1619046" y="2182646"/>
              <a:ext cx="1368094" cy="414471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60" t="6594" r="31228" b="13033"/>
            <a:stretch/>
          </p:blipFill>
          <p:spPr>
            <a:xfrm rot="16200000">
              <a:off x="1715122" y="3533708"/>
              <a:ext cx="1175943" cy="414471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2097" y="3603196"/>
              <a:ext cx="3687906" cy="196688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6650" y="3603196"/>
              <a:ext cx="3231258" cy="2126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290784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속성 조작 메서드</a:t>
            </a:r>
            <a:r>
              <a:rPr lang="en-US" altLang="ko-KR" sz="3500" b="1" dirty="0" smtClean="0"/>
              <a:t>_</a:t>
            </a:r>
            <a:r>
              <a:rPr lang="en-US" altLang="ko-KR" b="1" dirty="0" err="1" smtClean="0"/>
              <a:t>addClass</a:t>
            </a:r>
            <a:r>
              <a:rPr lang="en-US" altLang="ko-KR" sz="1600" b="1" dirty="0" smtClean="0"/>
              <a:t>( ) / </a:t>
            </a:r>
            <a:r>
              <a:rPr lang="en-US" altLang="ko-KR" sz="1600" b="1" dirty="0" err="1" smtClean="0"/>
              <a:t>removeClass</a:t>
            </a:r>
            <a:r>
              <a:rPr lang="en-US" altLang="ko-KR" sz="1600" b="1" dirty="0" smtClean="0"/>
              <a:t>( ) / </a:t>
            </a:r>
            <a:r>
              <a:rPr lang="en-US" altLang="ko-KR" sz="1600" b="1" dirty="0" err="1" smtClean="0"/>
              <a:t>toggleClass</a:t>
            </a:r>
            <a:r>
              <a:rPr lang="en-US" altLang="ko-KR" sz="1600" b="1" dirty="0" smtClean="0"/>
              <a:t> /</a:t>
            </a:r>
            <a:r>
              <a:rPr lang="ko-KR" altLang="en-US" sz="1600" b="1" dirty="0"/>
              <a:t> </a:t>
            </a:r>
            <a:r>
              <a:rPr lang="en-US" altLang="ko-KR" sz="1600" b="1" dirty="0" err="1" smtClean="0"/>
              <a:t>hasClass</a:t>
            </a:r>
            <a:r>
              <a:rPr lang="en-US" altLang="ko-KR" sz="1600" b="1" dirty="0" smtClean="0"/>
              <a:t>( )</a:t>
            </a:r>
            <a:r>
              <a:rPr lang="ko-KR" altLang="en-US" sz="1600" b="1" dirty="0" smtClean="0"/>
              <a:t>메서드</a:t>
            </a:r>
            <a:r>
              <a:rPr lang="en-US" altLang="ko-KR" sz="1600" b="1" dirty="0" smtClean="0"/>
              <a:t>(*</a:t>
            </a:r>
            <a:r>
              <a:rPr lang="ko-KR" altLang="en-US" sz="1600" b="1" dirty="0" err="1" smtClean="0"/>
              <a:t>교재실습</a:t>
            </a:r>
            <a:r>
              <a:rPr lang="en-US" altLang="ko-KR" sz="1600" b="1" dirty="0" smtClean="0"/>
              <a:t>)</a:t>
            </a:r>
            <a:endParaRPr lang="ko-KR" altLang="en-US" sz="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683723"/>
            <a:ext cx="9790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err="1" smtClean="0"/>
              <a:t>addClass</a:t>
            </a:r>
            <a:r>
              <a:rPr lang="en-US" altLang="ko-KR" sz="1400" dirty="0" smtClean="0"/>
              <a:t>( ) </a:t>
            </a:r>
            <a:r>
              <a:rPr lang="ko-KR" altLang="en-US" sz="1400" dirty="0" smtClean="0"/>
              <a:t>메서드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요소에 클래스를 생성 </a:t>
            </a:r>
            <a:r>
              <a:rPr lang="en-US" altLang="ko-KR" sz="1400" dirty="0" smtClean="0"/>
              <a:t>/ </a:t>
            </a:r>
            <a:r>
              <a:rPr lang="en-US" altLang="ko-KR" sz="1400" dirty="0" err="1" smtClean="0"/>
              <a:t>removeClass</a:t>
            </a:r>
            <a:r>
              <a:rPr lang="en-US" altLang="ko-KR" sz="1400" dirty="0" smtClean="0"/>
              <a:t>( ) </a:t>
            </a:r>
            <a:r>
              <a:rPr lang="ko-KR" altLang="en-US" sz="1400" dirty="0" smtClean="0"/>
              <a:t>메서드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요소에서 지정한 클래스 삭제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973451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</a:t>
            </a:r>
            <a:r>
              <a:rPr lang="en-US" altLang="ko-KR" sz="1400" dirty="0" err="1" smtClean="0"/>
              <a:t>toggleClass</a:t>
            </a:r>
            <a:r>
              <a:rPr lang="en-US" altLang="ko-KR" sz="1400" dirty="0" smtClean="0"/>
              <a:t>( ) </a:t>
            </a:r>
            <a:r>
              <a:rPr lang="ko-KR" altLang="en-US" sz="1400" dirty="0" smtClean="0"/>
              <a:t>메서드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요소에 지정한 클래스가 없으면 생성하고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있을 경우에는 삭제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3281228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③ </a:t>
            </a:r>
            <a:r>
              <a:rPr lang="en-US" altLang="ko-KR" sz="1400" dirty="0" err="1" smtClean="0"/>
              <a:t>hasClass</a:t>
            </a:r>
            <a:r>
              <a:rPr lang="en-US" altLang="ko-KR" sz="1400" dirty="0" smtClean="0"/>
              <a:t>( ) </a:t>
            </a:r>
            <a:r>
              <a:rPr lang="ko-KR" altLang="en-US" sz="1400" dirty="0" smtClean="0"/>
              <a:t>메서드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요소에 지정한 클래스가 있으면 </a:t>
            </a:r>
            <a:r>
              <a:rPr lang="en-US" altLang="ko-KR" sz="1400" dirty="0" smtClean="0"/>
              <a:t>true, </a:t>
            </a:r>
            <a:r>
              <a:rPr lang="ko-KR" altLang="en-US" sz="1400" dirty="0" smtClean="0"/>
              <a:t>없으면 </a:t>
            </a:r>
            <a:r>
              <a:rPr lang="en-US" altLang="ko-KR" sz="1400" dirty="0" smtClean="0"/>
              <a:t>false</a:t>
            </a:r>
            <a:r>
              <a:rPr lang="ko-KR" altLang="en-US" sz="1400" dirty="0" smtClean="0"/>
              <a:t>를 반환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4" t="4535" r="24179" b="8979"/>
          <a:stretch/>
        </p:blipFill>
        <p:spPr>
          <a:xfrm rot="16200000">
            <a:off x="1367778" y="2888975"/>
            <a:ext cx="2557997" cy="47498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095" y="3639066"/>
            <a:ext cx="3504170" cy="17731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147" y="3704060"/>
            <a:ext cx="2674246" cy="27007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661" y="5412260"/>
            <a:ext cx="3722531" cy="13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4724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속성 조작 </a:t>
            </a:r>
            <a:r>
              <a:rPr lang="ko-KR" altLang="en-US" sz="3500" b="1" smtClean="0"/>
              <a:t>메서드</a:t>
            </a:r>
            <a:r>
              <a:rPr lang="en-US" altLang="ko-KR" sz="3500" b="1" smtClean="0"/>
              <a:t>_</a:t>
            </a:r>
            <a:r>
              <a:rPr lang="en-US" altLang="ko-KR" b="1" smtClean="0"/>
              <a:t>val </a:t>
            </a:r>
            <a:r>
              <a:rPr lang="en-US" altLang="ko-KR" sz="1600" b="1" smtClean="0"/>
              <a:t>( )</a:t>
            </a:r>
            <a:r>
              <a:rPr lang="ko-KR" altLang="en-US" sz="1600" b="1" smtClean="0"/>
              <a:t>메서드</a:t>
            </a:r>
            <a:r>
              <a:rPr lang="en-US" altLang="ko-KR" sz="1600" b="1" dirty="0" smtClean="0"/>
              <a:t>(*</a:t>
            </a:r>
            <a:r>
              <a:rPr lang="ko-KR" altLang="en-US" sz="1600" b="1" dirty="0" err="1" smtClean="0"/>
              <a:t>교재실습</a:t>
            </a:r>
            <a:r>
              <a:rPr lang="en-US" altLang="ko-KR" sz="1600" b="1" dirty="0" smtClean="0"/>
              <a:t>)</a:t>
            </a:r>
            <a:endParaRPr lang="ko-KR" altLang="en-US" sz="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683723"/>
            <a:ext cx="9790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val( 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선택한 폼 요소의 </a:t>
            </a:r>
            <a:r>
              <a:rPr lang="en-US" altLang="ko-KR" sz="1400" smtClean="0"/>
              <a:t>value </a:t>
            </a:r>
            <a:r>
              <a:rPr lang="ko-KR" altLang="en-US" sz="1400" smtClean="0"/>
              <a:t>속성값을 가져오거나 새 값을 적용할 때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2178" y="3183128"/>
            <a:ext cx="11507645" cy="3517709"/>
            <a:chOff x="305665" y="3183128"/>
            <a:chExt cx="11507645" cy="3517709"/>
          </a:xfrm>
        </p:grpSpPr>
        <p:pic>
          <p:nvPicPr>
            <p:cNvPr id="1026" name="Picture 2" descr="C:\Users\admin\Desktop\KakaoTalk_20230407_034608156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6" t="9970" r="29836" b="13076"/>
            <a:stretch/>
          </p:blipFill>
          <p:spPr bwMode="auto">
            <a:xfrm rot="16200000">
              <a:off x="1032884" y="2459850"/>
              <a:ext cx="1508877" cy="296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65" y="4654756"/>
              <a:ext cx="4746395" cy="20460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795" y="4386262"/>
              <a:ext cx="5657850" cy="2314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796" y="3183128"/>
              <a:ext cx="6595514" cy="1136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88845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속성 조작 </a:t>
            </a:r>
            <a:r>
              <a:rPr lang="ko-KR" altLang="en-US" sz="3500" b="1" smtClean="0"/>
              <a:t>메서드</a:t>
            </a:r>
            <a:r>
              <a:rPr lang="en-US" altLang="ko-KR" sz="3500" b="1" smtClean="0"/>
              <a:t>_</a:t>
            </a:r>
            <a:r>
              <a:rPr lang="en-US" altLang="ko-KR" sz="1600" b="1" smtClean="0"/>
              <a:t>prop</a:t>
            </a:r>
            <a:r>
              <a:rPr lang="en-US" altLang="ko-KR" b="1" smtClean="0"/>
              <a:t> </a:t>
            </a:r>
            <a:r>
              <a:rPr lang="en-US" altLang="ko-KR" sz="1600" b="1" smtClean="0"/>
              <a:t>( )</a:t>
            </a:r>
            <a:r>
              <a:rPr lang="ko-KR" altLang="en-US" sz="1600" b="1" smtClean="0"/>
              <a:t>메서드</a:t>
            </a:r>
            <a:r>
              <a:rPr lang="en-US" altLang="ko-KR" sz="1600" b="1" dirty="0" smtClean="0"/>
              <a:t>(*</a:t>
            </a:r>
            <a:r>
              <a:rPr lang="ko-KR" altLang="en-US" sz="1600" b="1" dirty="0" err="1" smtClean="0"/>
              <a:t>교재실습</a:t>
            </a:r>
            <a:r>
              <a:rPr lang="en-US" altLang="ko-KR" sz="1600" b="1" dirty="0" smtClean="0"/>
              <a:t>)</a:t>
            </a:r>
            <a:endParaRPr lang="ko-KR" altLang="en-US" sz="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683723"/>
            <a:ext cx="9790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prop( 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선택한 폼 요소</a:t>
            </a:r>
            <a:r>
              <a:rPr lang="en-US" altLang="ko-KR" sz="1400" smtClean="0"/>
              <a:t>(</a:t>
            </a:r>
            <a:r>
              <a:rPr lang="ko-KR" altLang="en-US" sz="1400" smtClean="0"/>
              <a:t>선택상자</a:t>
            </a:r>
            <a:r>
              <a:rPr lang="en-US" altLang="ko-KR" sz="1400" smtClean="0"/>
              <a:t>, </a:t>
            </a:r>
            <a:r>
              <a:rPr lang="ko-KR" altLang="en-US" sz="1400" smtClean="0"/>
              <a:t>체크박스</a:t>
            </a:r>
            <a:r>
              <a:rPr lang="en-US" altLang="ko-KR" sz="1400" smtClean="0"/>
              <a:t>, </a:t>
            </a:r>
            <a:r>
              <a:rPr lang="ko-KR" altLang="en-US" sz="1400" smtClean="0"/>
              <a:t>라디오버튼</a:t>
            </a:r>
            <a:r>
              <a:rPr lang="en-US" altLang="ko-KR" sz="1400" smtClean="0"/>
              <a:t>)</a:t>
            </a:r>
            <a:r>
              <a:rPr lang="ko-KR" altLang="en-US" sz="1400" smtClean="0"/>
              <a:t>의 상태 속성값을 가져오거나 새롭게 설정할 때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26126" y="3107104"/>
            <a:ext cx="11739749" cy="3173750"/>
            <a:chOff x="73560" y="3107104"/>
            <a:chExt cx="11739749" cy="3173750"/>
          </a:xfrm>
        </p:grpSpPr>
        <p:pic>
          <p:nvPicPr>
            <p:cNvPr id="2050" name="Picture 2" descr="C:\Users\admin\Desktop\KakaoTalk_20230407_040248754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1" r="28690"/>
            <a:stretch/>
          </p:blipFill>
          <p:spPr bwMode="auto">
            <a:xfrm rot="16200000">
              <a:off x="1403766" y="1841281"/>
              <a:ext cx="1674815" cy="4206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471" y="3107104"/>
              <a:ext cx="3464475" cy="317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9988" y="3107104"/>
              <a:ext cx="3693321" cy="2091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60" y="5000277"/>
              <a:ext cx="4270845" cy="975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761094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객체 조작 </a:t>
            </a:r>
            <a:r>
              <a:rPr lang="ko-KR" altLang="en-US" sz="3500" b="1" smtClean="0"/>
              <a:t>메서드</a:t>
            </a:r>
            <a:r>
              <a:rPr lang="en-US" altLang="ko-KR" sz="3500" b="1" smtClean="0"/>
              <a:t>_</a:t>
            </a:r>
            <a:r>
              <a:rPr lang="ko-KR" altLang="en-US" sz="3500" b="1" smtClean="0"/>
              <a:t>수치 </a:t>
            </a:r>
            <a:r>
              <a:rPr lang="ko-KR" altLang="en-US" sz="3500" b="1" dirty="0" smtClean="0"/>
              <a:t>조작 메서드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22516" y="2683723"/>
            <a:ext cx="554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수치 </a:t>
            </a:r>
            <a:r>
              <a:rPr lang="ko-KR" altLang="en-US" sz="1400" dirty="0" smtClean="0"/>
              <a:t>조작 메서드 </a:t>
            </a:r>
            <a:r>
              <a:rPr lang="en-US" altLang="ko-KR" sz="1400" dirty="0" smtClean="0"/>
              <a:t>: </a:t>
            </a:r>
            <a:r>
              <a:rPr lang="ko-KR" altLang="en-US" sz="1400" smtClean="0"/>
              <a:t>요소의 수치를 </a:t>
            </a:r>
            <a:r>
              <a:rPr lang="ko-KR" altLang="en-US" sz="1400" dirty="0" smtClean="0"/>
              <a:t>조작할 때 사용하는 메서드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64" y="1280160"/>
            <a:ext cx="8772257" cy="533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53380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수치 조작 메서드</a:t>
            </a:r>
            <a:r>
              <a:rPr lang="en-US" altLang="ko-KR" sz="3500" b="1" smtClean="0"/>
              <a:t>_</a:t>
            </a:r>
            <a:r>
              <a:rPr lang="ko-KR" altLang="en-US" sz="3500" b="1" smtClean="0"/>
              <a:t>요소의 높이</a:t>
            </a:r>
            <a:r>
              <a:rPr lang="en-US" altLang="ko-KR" sz="3500" b="1" smtClean="0"/>
              <a:t>/</a:t>
            </a:r>
            <a:r>
              <a:rPr lang="ko-KR" altLang="en-US" sz="3500" b="1" smtClean="0"/>
              <a:t>너비 메서드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35880" y="2683723"/>
            <a:ext cx="83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height( ), width(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여백 및 선 두께를 제외한 순수 요소의 높이값과 너비값 계산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35880" y="2986303"/>
            <a:ext cx="83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innerHeight( ), innerWidth(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여백을 포함한 요소의 높이값과 너비값 계산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35880" y="3294080"/>
            <a:ext cx="832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</a:t>
            </a:r>
            <a:r>
              <a:rPr lang="en-US" altLang="ko-KR" sz="1400" smtClean="0"/>
              <a:t>outerHeight( ), </a:t>
            </a:r>
            <a:r>
              <a:rPr lang="en-US" altLang="ko-KR" sz="1400"/>
              <a:t>outer</a:t>
            </a:r>
            <a:r>
              <a:rPr lang="en-US" altLang="ko-KR" sz="1400" smtClean="0"/>
              <a:t>Width(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여백 및 선을 포함한 요소의 높이값과 너비값 계산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29821" y="3796526"/>
            <a:ext cx="8932358" cy="2740776"/>
            <a:chOff x="809485" y="3796526"/>
            <a:chExt cx="8932358" cy="274077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485" y="3796527"/>
              <a:ext cx="4595435" cy="2740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 descr="C:\Users\admin\Desktop\KakaoTalk_20230407_0420097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7"/>
            <a:stretch/>
          </p:blipFill>
          <p:spPr bwMode="auto">
            <a:xfrm rot="16200000">
              <a:off x="6371063" y="3166521"/>
              <a:ext cx="2740775" cy="4000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693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848645" y="2690336"/>
            <a:ext cx="8494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자바스크립트는</a:t>
            </a:r>
            <a:endParaRPr lang="en-US" altLang="ko-KR" sz="3500" b="1" smtClean="0"/>
          </a:p>
          <a:p>
            <a:pPr algn="ctr"/>
            <a:endParaRPr lang="en-US" altLang="ko-KR" b="1" smtClean="0"/>
          </a:p>
          <a:p>
            <a:pPr algn="ctr"/>
            <a:r>
              <a:rPr lang="en-US" altLang="ko-KR" sz="3500" b="1" smtClean="0">
                <a:solidFill>
                  <a:srgbClr val="FF0000"/>
                </a:solidFill>
              </a:rPr>
              <a:t>#</a:t>
            </a:r>
            <a:r>
              <a:rPr lang="ko-KR" altLang="en-US" sz="3500" b="1" smtClean="0">
                <a:solidFill>
                  <a:srgbClr val="FF0000"/>
                </a:solidFill>
              </a:rPr>
              <a:t>프로그래밍</a:t>
            </a:r>
            <a:r>
              <a:rPr lang="en-US" altLang="ko-KR" sz="3500" b="1">
                <a:solidFill>
                  <a:srgbClr val="FF0000"/>
                </a:solidFill>
              </a:rPr>
              <a:t> </a:t>
            </a:r>
            <a:r>
              <a:rPr lang="ko-KR" altLang="en-US" sz="3500" b="1" smtClean="0"/>
              <a:t>언어 입니다</a:t>
            </a:r>
            <a:r>
              <a:rPr lang="en-US" altLang="ko-KR" sz="3500" b="1" smtClean="0"/>
              <a:t>.</a:t>
            </a:r>
            <a:endParaRPr lang="ko-KR" altLang="en-US" sz="3500" b="1"/>
          </a:p>
        </p:txBody>
      </p:sp>
    </p:spTree>
    <p:extLst>
      <p:ext uri="{BB962C8B-B14F-4D97-AF65-F5344CB8AC3E}">
        <p14:creationId xmlns:p14="http://schemas.microsoft.com/office/powerpoint/2010/main" val="3047705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객체 </a:t>
            </a:r>
            <a:r>
              <a:rPr lang="en-US" altLang="ko-KR" sz="3500" b="1"/>
              <a:t>&amp; </a:t>
            </a:r>
            <a:r>
              <a:rPr lang="ko-KR" altLang="en-US" sz="3500" b="1"/>
              <a:t>메서드 사용방법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1945556" y="2765416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객체</a:t>
            </a:r>
            <a:r>
              <a:rPr lang="en-US" altLang="ko-KR" sz="1400"/>
              <a:t>.</a:t>
            </a:r>
            <a:r>
              <a:rPr lang="ko-KR" altLang="en-US" sz="1400"/>
              <a:t>메서드</a:t>
            </a:r>
            <a:r>
              <a:rPr lang="en-US" altLang="ko-KR" sz="1400"/>
              <a:t>(“</a:t>
            </a:r>
            <a:r>
              <a:rPr lang="ko-KR" altLang="en-US" sz="1400"/>
              <a:t>요소</a:t>
            </a:r>
            <a:r>
              <a:rPr lang="en-US" altLang="ko-KR" sz="1400"/>
              <a:t>”);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66B4E8-8065-4E07-8C34-58B64601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76" y="3688747"/>
            <a:ext cx="7839075" cy="2228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72C435-AEBF-43CA-A871-68FD5C5225A8}"/>
              </a:ext>
            </a:extLst>
          </p:cNvPr>
          <p:cNvSpPr txBox="1"/>
          <p:nvPr/>
        </p:nvSpPr>
        <p:spPr>
          <a:xfrm>
            <a:off x="1945556" y="3073193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② 주의사항 </a:t>
            </a:r>
            <a:r>
              <a:rPr lang="en-US" altLang="ko-KR" sz="1400"/>
              <a:t>: </a:t>
            </a:r>
            <a:r>
              <a:rPr lang="ko-KR" altLang="en-US" sz="1400"/>
              <a:t>객체의 메서드 </a:t>
            </a:r>
            <a:r>
              <a:rPr lang="en-US" altLang="ko-KR" sz="1400"/>
              <a:t>(</a:t>
            </a:r>
            <a:r>
              <a:rPr lang="ko-KR" altLang="en-US" sz="1400"/>
              <a:t>*기능</a:t>
            </a:r>
            <a:r>
              <a:rPr lang="en-US" altLang="ko-KR" sz="1400"/>
              <a:t>)</a:t>
            </a:r>
            <a:r>
              <a:rPr lang="ko-KR" altLang="en-US" sz="1400"/>
              <a:t>를 사용하기 위해서는 반드시</a:t>
            </a:r>
            <a:r>
              <a:rPr lang="en-US" altLang="ko-KR" sz="1400"/>
              <a:t>, ‘.(</a:t>
            </a:r>
            <a:r>
              <a:rPr lang="ko-KR" altLang="en-US" sz="1400"/>
              <a:t>*온점</a:t>
            </a:r>
            <a:r>
              <a:rPr lang="en-US" altLang="ko-KR" sz="1400"/>
              <a:t>)’  </a:t>
            </a:r>
            <a:r>
              <a:rPr lang="ko-KR" altLang="en-US" sz="1400"/>
              <a:t>표기 필수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8604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수치 조작 메서드</a:t>
            </a:r>
            <a:r>
              <a:rPr lang="en-US" altLang="ko-KR" sz="3500" b="1" smtClean="0"/>
              <a:t>_</a:t>
            </a:r>
            <a:r>
              <a:rPr lang="ko-KR" altLang="en-US" sz="3500" b="1" smtClean="0"/>
              <a:t>요소 위치 메서드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51850" y="2683723"/>
            <a:ext cx="11407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position(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포지션 기준이 되는 요소를 기준으로 기준으로 선택한 요소에서 가로</a:t>
            </a:r>
            <a:r>
              <a:rPr lang="en-US" altLang="ko-KR" sz="1400" smtClean="0"/>
              <a:t>/</a:t>
            </a:r>
            <a:r>
              <a:rPr lang="ko-KR" altLang="en-US" sz="1400" smtClean="0"/>
              <a:t>세로로 떨어진 위치의 좌표값을 반환 혹은 변경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51850" y="2986303"/>
            <a:ext cx="11271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offset(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문서</a:t>
            </a:r>
            <a:r>
              <a:rPr lang="en-US" altLang="ko-KR" sz="1400" smtClean="0"/>
              <a:t>(Document)</a:t>
            </a:r>
            <a:r>
              <a:rPr lang="ko-KR" altLang="en-US" sz="1400" smtClean="0"/>
              <a:t>를 기준으로 선택한 요소의 가로</a:t>
            </a:r>
            <a:r>
              <a:rPr lang="en-US" altLang="ko-KR" sz="1400" smtClean="0"/>
              <a:t>/</a:t>
            </a:r>
            <a:r>
              <a:rPr lang="ko-KR" altLang="en-US" sz="1400" smtClean="0"/>
              <a:t>세로로 떨어진 위치의 좌표값을 반환하거나 변경할 때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1651" y="3634581"/>
            <a:ext cx="11188698" cy="2496345"/>
            <a:chOff x="190502" y="3634581"/>
            <a:chExt cx="11188698" cy="2496345"/>
          </a:xfrm>
        </p:grpSpPr>
        <p:pic>
          <p:nvPicPr>
            <p:cNvPr id="5126" name="Picture 6" descr="C:\Users\admin\Desktop\KakaoTalk_20230407_043204397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02" r="31356" b="6784"/>
            <a:stretch/>
          </p:blipFill>
          <p:spPr bwMode="auto">
            <a:xfrm rot="16200000">
              <a:off x="2073304" y="2289202"/>
              <a:ext cx="1958921" cy="5724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7" name="Picture 7" descr="C:\Users\admin\Desktop\KakaoTalk_20230407_043204784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8" t="1335" r="25604" b="4453"/>
            <a:stretch/>
          </p:blipFill>
          <p:spPr bwMode="auto">
            <a:xfrm rot="16200000">
              <a:off x="7489427" y="2241153"/>
              <a:ext cx="2496345" cy="528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555034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수치 조작 메서드</a:t>
            </a:r>
            <a:r>
              <a:rPr lang="en-US" altLang="ko-KR" sz="3500" b="1" smtClean="0"/>
              <a:t>_</a:t>
            </a:r>
            <a:r>
              <a:rPr lang="ko-KR" altLang="en-US" sz="3500" b="1" smtClean="0"/>
              <a:t>요소 위치 메서드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51850" y="2683723"/>
            <a:ext cx="11407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position(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포지션 기준이 되는 요소를 기준으로 기준으로 선택한 요소에서 가로</a:t>
            </a:r>
            <a:r>
              <a:rPr lang="en-US" altLang="ko-KR" sz="1400" smtClean="0"/>
              <a:t>/</a:t>
            </a:r>
            <a:r>
              <a:rPr lang="ko-KR" altLang="en-US" sz="1400" smtClean="0"/>
              <a:t>세로로 떨어진 위치의 좌표값을 반환 혹은 변경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51850" y="2986303"/>
            <a:ext cx="11271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offset(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문서</a:t>
            </a:r>
            <a:r>
              <a:rPr lang="en-US" altLang="ko-KR" sz="1400" smtClean="0"/>
              <a:t>(Document)</a:t>
            </a:r>
            <a:r>
              <a:rPr lang="ko-KR" altLang="en-US" sz="1400" smtClean="0"/>
              <a:t>를 기준으로 선택한 요소의 가로</a:t>
            </a:r>
            <a:r>
              <a:rPr lang="en-US" altLang="ko-KR" sz="1400" smtClean="0"/>
              <a:t>/</a:t>
            </a:r>
            <a:r>
              <a:rPr lang="ko-KR" altLang="en-US" sz="1400" smtClean="0"/>
              <a:t>세로로 떨어진 위치의 좌표값을 반환하거나 변경할 때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56083" y="3368791"/>
            <a:ext cx="10679834" cy="3316425"/>
            <a:chOff x="378691" y="3368791"/>
            <a:chExt cx="10679834" cy="331642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1" y="3368792"/>
              <a:ext cx="4953000" cy="1580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116" y="3368791"/>
              <a:ext cx="3171259" cy="2400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4192" y="3368791"/>
              <a:ext cx="2134333" cy="3316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1" y="5027003"/>
            <a:ext cx="2479542" cy="1710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24480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수치 조작 메서드</a:t>
            </a:r>
            <a:r>
              <a:rPr lang="en-US" altLang="ko-KR" sz="3500" b="1" smtClean="0"/>
              <a:t>_</a:t>
            </a:r>
            <a:r>
              <a:rPr lang="ko-KR" altLang="en-US" sz="3500" b="1" smtClean="0"/>
              <a:t>스크롤바 위치 메서드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92750" y="2683723"/>
            <a:ext cx="900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scrollTop(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브라우저의 스크롤바가 수직</a:t>
            </a:r>
            <a:r>
              <a:rPr lang="en-US" altLang="ko-KR" sz="1400" smtClean="0"/>
              <a:t>/</a:t>
            </a:r>
            <a:r>
              <a:rPr lang="ko-KR" altLang="en-US" sz="1400" smtClean="0"/>
              <a:t>수평으로 이동한 위치값을 불러오거나 변경할 때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1583" y="3108324"/>
            <a:ext cx="11568834" cy="3684964"/>
            <a:chOff x="244474" y="3108324"/>
            <a:chExt cx="11568834" cy="3684964"/>
          </a:xfrm>
        </p:grpSpPr>
        <p:pic>
          <p:nvPicPr>
            <p:cNvPr id="7170" name="Picture 2" descr="C:\Users\admin\Desktop\KakaoTalk_20230407_044933605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44" t="1594" r="38091" b="5280"/>
            <a:stretch/>
          </p:blipFill>
          <p:spPr bwMode="auto">
            <a:xfrm rot="16200000">
              <a:off x="2109056" y="1243744"/>
              <a:ext cx="1788990" cy="551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74" y="5024438"/>
              <a:ext cx="3067050" cy="145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655" y="3108324"/>
              <a:ext cx="2929074" cy="3684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4192" y="3108324"/>
              <a:ext cx="2889116" cy="1332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440882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객체 편집 메서드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472679" y="2655148"/>
            <a:ext cx="11246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객체 편집 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선택한 요소를 복제하거나 새 요소를 생성하는 메서드 </a:t>
            </a:r>
            <a:r>
              <a:rPr lang="en-US" altLang="ko-KR" sz="1400" smtClean="0"/>
              <a:t>/</a:t>
            </a:r>
            <a:r>
              <a:rPr lang="ko-KR" altLang="en-US" sz="1400" smtClean="0"/>
              <a:t> 복제하거나 새로 생성한 요소를 의도한 위치에 삽입</a:t>
            </a:r>
            <a:r>
              <a:rPr lang="en-US" altLang="ko-KR" sz="1400" smtClean="0"/>
              <a:t>.</a:t>
            </a:r>
            <a:r>
              <a:rPr lang="ko-KR" altLang="en-US" sz="1400" smtClean="0"/>
              <a:t>삭제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9138" y="3434556"/>
            <a:ext cx="11833725" cy="2587802"/>
            <a:chOff x="136502" y="3434556"/>
            <a:chExt cx="11833725" cy="258780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937"/>
            <a:stretch/>
          </p:blipFill>
          <p:spPr bwMode="auto">
            <a:xfrm>
              <a:off x="136502" y="3434556"/>
              <a:ext cx="5874227" cy="2394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063"/>
            <a:stretch/>
          </p:blipFill>
          <p:spPr bwMode="auto">
            <a:xfrm>
              <a:off x="6095999" y="3434557"/>
              <a:ext cx="5874228" cy="258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645144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객체 편집 메서드</a:t>
            </a:r>
            <a:r>
              <a:rPr lang="en-US" altLang="ko-KR" sz="3500" b="1" smtClean="0"/>
              <a:t>_</a:t>
            </a:r>
            <a:r>
              <a:rPr lang="en-US" altLang="ko-KR" b="1" smtClean="0"/>
              <a:t>before( ) / insertBefore( ) / after( ) / insertAfter( ) (*</a:t>
            </a:r>
            <a:r>
              <a:rPr lang="ko-KR" altLang="en-US" b="1" smtClean="0"/>
              <a:t>교재실습</a:t>
            </a:r>
            <a:r>
              <a:rPr lang="en-US" altLang="ko-KR" b="1" smtClean="0"/>
              <a:t>)</a:t>
            </a:r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898577" y="2655148"/>
            <a:ext cx="6394846" cy="615554"/>
            <a:chOff x="472680" y="2655148"/>
            <a:chExt cx="6394846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472680" y="2655148"/>
              <a:ext cx="6394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before( ), insertBefore( ) </a:t>
              </a:r>
              <a:r>
                <a:rPr lang="ko-KR" altLang="en-US" sz="1400" smtClean="0"/>
                <a:t>메서드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요소의 이전 위치에 새 요소 생성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472680" y="2962925"/>
              <a:ext cx="6394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after( ), insertAfter( ) </a:t>
              </a:r>
              <a:r>
                <a:rPr lang="ko-KR" altLang="en-US" sz="1400" smtClean="0"/>
                <a:t>메서드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요소의 다</a:t>
              </a:r>
              <a:r>
                <a:rPr lang="ko-KR" altLang="en-US" sz="1400"/>
                <a:t>음</a:t>
              </a:r>
              <a:r>
                <a:rPr lang="ko-KR" altLang="en-US" sz="1400" smtClean="0"/>
                <a:t> 위치에 새 요소 생성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66453" y="2568858"/>
            <a:ext cx="11659094" cy="3870744"/>
            <a:chOff x="154215" y="2568858"/>
            <a:chExt cx="11659094" cy="3870744"/>
          </a:xfrm>
        </p:grpSpPr>
        <p:pic>
          <p:nvPicPr>
            <p:cNvPr id="9218" name="Picture 2" descr="C:\Users\admin\Desktop\KakaoTalk_20230407_051454935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4" t="5138" r="32704" b="12509"/>
            <a:stretch/>
          </p:blipFill>
          <p:spPr bwMode="auto">
            <a:xfrm rot="16200000">
              <a:off x="1484865" y="2085639"/>
              <a:ext cx="3023313" cy="5684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079" y="3416287"/>
              <a:ext cx="1581146" cy="1416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078" y="4934246"/>
              <a:ext cx="5138737" cy="1505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7459" y="2568858"/>
              <a:ext cx="1085850" cy="2419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926808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객체 편집 메서드</a:t>
            </a:r>
            <a:r>
              <a:rPr lang="en-US" altLang="ko-KR" sz="3500" b="1" smtClean="0"/>
              <a:t>_</a:t>
            </a:r>
            <a:r>
              <a:rPr lang="en-US" altLang="ko-KR" b="1" smtClean="0"/>
              <a:t>append( ) / appendTo( ) / prepend( ) / prependTo( ) (*</a:t>
            </a:r>
            <a:r>
              <a:rPr lang="ko-KR" altLang="en-US" b="1" smtClean="0"/>
              <a:t>교재실습</a:t>
            </a:r>
            <a:r>
              <a:rPr lang="en-US" altLang="ko-KR" b="1" smtClean="0"/>
              <a:t>)</a:t>
            </a:r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898577" y="2655148"/>
            <a:ext cx="6394846" cy="615554"/>
            <a:chOff x="472680" y="2655148"/>
            <a:chExt cx="6394846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472680" y="2655148"/>
              <a:ext cx="6394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append( ), appendTo( ) </a:t>
              </a:r>
              <a:r>
                <a:rPr lang="ko-KR" altLang="en-US" sz="1400" smtClean="0"/>
                <a:t>메서드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 내 마지막 위치에 추가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472680" y="2962925"/>
              <a:ext cx="6394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prepend( ), prependTo( ) </a:t>
              </a:r>
              <a:r>
                <a:rPr lang="ko-KR" altLang="en-US" sz="1400" smtClean="0"/>
                <a:t>메서드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 내 앞 위치에 새 요소 생성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01688" y="3429000"/>
            <a:ext cx="10588625" cy="2985622"/>
            <a:chOff x="279400" y="3429000"/>
            <a:chExt cx="10588625" cy="2985622"/>
          </a:xfrm>
        </p:grpSpPr>
        <p:pic>
          <p:nvPicPr>
            <p:cNvPr id="10242" name="Picture 2" descr="C:\Users\admin\Desktop\KakaoTalk_20230407_052403413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4" t="26471" r="28829" b="4961"/>
            <a:stretch/>
          </p:blipFill>
          <p:spPr bwMode="auto">
            <a:xfrm rot="5400000">
              <a:off x="1020777" y="2693903"/>
              <a:ext cx="2979342" cy="4462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225" y="3429000"/>
              <a:ext cx="2647950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225" y="4924950"/>
              <a:ext cx="6019800" cy="1295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388" y="3435279"/>
              <a:ext cx="1057275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473328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객체 편집 메서드</a:t>
            </a:r>
            <a:r>
              <a:rPr lang="en-US" altLang="ko-KR" sz="3500" b="1" smtClean="0"/>
              <a:t>_</a:t>
            </a:r>
            <a:r>
              <a:rPr lang="en-US" altLang="ko-KR" b="1" smtClean="0"/>
              <a:t>clone( ) / empty( ) / remove( ) </a:t>
            </a:r>
            <a:r>
              <a:rPr lang="ko-KR" altLang="en-US" b="1" smtClean="0"/>
              <a:t>메서드</a:t>
            </a:r>
            <a:r>
              <a:rPr lang="en-US" altLang="ko-KR" b="1" smtClean="0"/>
              <a:t> (*</a:t>
            </a:r>
            <a:r>
              <a:rPr lang="ko-KR" altLang="en-US" b="1" smtClean="0"/>
              <a:t>교재실습</a:t>
            </a:r>
            <a:r>
              <a:rPr lang="en-US" altLang="ko-KR" b="1" smtClean="0"/>
              <a:t>)</a:t>
            </a:r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2544664" y="2655148"/>
            <a:ext cx="7102673" cy="615554"/>
            <a:chOff x="472679" y="2655148"/>
            <a:chExt cx="7102673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472680" y="2655148"/>
              <a:ext cx="63948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clone( ) </a:t>
              </a:r>
              <a:r>
                <a:rPr lang="ko-KR" altLang="en-US" sz="1400" smtClean="0"/>
                <a:t>메서드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 복제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472679" y="2962925"/>
              <a:ext cx="7102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empty( ), remove( ) </a:t>
              </a:r>
              <a:r>
                <a:rPr lang="ko-KR" altLang="en-US" sz="1400" smtClean="0"/>
                <a:t>메서드 </a:t>
              </a:r>
              <a:r>
                <a:rPr lang="en-US" altLang="ko-KR" sz="1400" smtClean="0"/>
                <a:t>: </a:t>
              </a:r>
              <a:r>
                <a:rPr lang="ko-KR" altLang="en-US" sz="1400" smtClean="0"/>
                <a:t>선택한 요소의 모든 하위 요소 삭제 </a:t>
              </a:r>
              <a:r>
                <a:rPr lang="en-US" altLang="ko-KR" sz="1400" smtClean="0"/>
                <a:t>/ </a:t>
              </a:r>
              <a:r>
                <a:rPr lang="ko-KR" altLang="en-US" sz="1400" smtClean="0"/>
                <a:t>선택한 요소 삭제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73275" y="3295899"/>
            <a:ext cx="8845450" cy="3473544"/>
            <a:chOff x="274738" y="3295899"/>
            <a:chExt cx="8845450" cy="3473544"/>
          </a:xfrm>
        </p:grpSpPr>
        <p:pic>
          <p:nvPicPr>
            <p:cNvPr id="11266" name="Picture 2" descr="C:\Users\admin\Desktop\KakaoTalk_20230407_05311196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0" t="2020" r="37167"/>
            <a:stretch/>
          </p:blipFill>
          <p:spPr bwMode="auto">
            <a:xfrm rot="16200000">
              <a:off x="2184306" y="1386333"/>
              <a:ext cx="1648215" cy="546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539" y="3295899"/>
              <a:ext cx="2302326" cy="3473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38" y="5086431"/>
              <a:ext cx="4059137" cy="1673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6763" y="3381819"/>
              <a:ext cx="733425" cy="1476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202613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객체 편집 메서드</a:t>
            </a:r>
            <a:r>
              <a:rPr lang="en-US" altLang="ko-KR" sz="3500" b="1" smtClean="0"/>
              <a:t>_</a:t>
            </a:r>
            <a:r>
              <a:rPr lang="en-US" altLang="ko-KR" b="1" smtClean="0"/>
              <a:t>replaceAll( ) / replaceWith( ) </a:t>
            </a:r>
            <a:r>
              <a:rPr lang="ko-KR" altLang="en-US" b="1" smtClean="0"/>
              <a:t>메서드</a:t>
            </a:r>
            <a:r>
              <a:rPr lang="en-US" altLang="ko-KR" b="1" smtClean="0"/>
              <a:t> (*</a:t>
            </a:r>
            <a:r>
              <a:rPr lang="ko-KR" altLang="en-US" b="1" smtClean="0"/>
              <a:t>교재실습</a:t>
            </a:r>
            <a:r>
              <a:rPr lang="en-US" altLang="ko-KR" b="1" smtClean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5" y="2655148"/>
            <a:ext cx="7939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replaceAll( ) / replaceWith( )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선택한</a:t>
            </a:r>
            <a:r>
              <a:rPr lang="en-US" altLang="ko-KR" sz="1400"/>
              <a:t> </a:t>
            </a:r>
            <a:r>
              <a:rPr lang="ko-KR" altLang="en-US" sz="1400" smtClean="0"/>
              <a:t>요소를 새 요소로 바꿀 때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5" y="2956313"/>
            <a:ext cx="639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/>
              <a:t>replaceWith( )</a:t>
            </a:r>
            <a:r>
              <a:rPr lang="ko-KR" altLang="en-US" sz="140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함수 지정 </a:t>
            </a:r>
            <a:r>
              <a:rPr lang="en-US" altLang="ko-KR" sz="1400" smtClean="0"/>
              <a:t>/ </a:t>
            </a:r>
            <a:r>
              <a:rPr lang="en-US" altLang="ko-KR" sz="1400"/>
              <a:t>replaceAll( </a:t>
            </a:r>
            <a:r>
              <a:rPr lang="en-US" altLang="ko-KR" sz="1400" smtClean="0"/>
              <a:t>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태그요소 지정</a:t>
            </a:r>
            <a:r>
              <a:rPr lang="en-US" altLang="ko-KR" sz="1400" smtClean="0"/>
              <a:t>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36296" y="3264090"/>
            <a:ext cx="9319408" cy="3354606"/>
            <a:chOff x="574332" y="3264090"/>
            <a:chExt cx="9319408" cy="3354606"/>
          </a:xfrm>
        </p:grpSpPr>
        <p:pic>
          <p:nvPicPr>
            <p:cNvPr id="12290" name="Picture 2" descr="C:\Users\admin\Desktop\KakaoTalk_20230407_053947789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87" t="5422" r="45652" b="24699"/>
            <a:stretch/>
          </p:blipFill>
          <p:spPr bwMode="auto">
            <a:xfrm rot="16200000">
              <a:off x="2198269" y="1640153"/>
              <a:ext cx="965815" cy="4213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32" y="4297223"/>
              <a:ext cx="2056690" cy="23214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466" y="4297223"/>
              <a:ext cx="5118155" cy="1017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5440" y="3264090"/>
              <a:ext cx="1638300" cy="2381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61437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객체 편집 메서드</a:t>
            </a:r>
            <a:r>
              <a:rPr lang="en-US" altLang="ko-KR" sz="3500" b="1" smtClean="0"/>
              <a:t>_</a:t>
            </a:r>
            <a:r>
              <a:rPr lang="en-US" altLang="ko-KR" b="1" smtClean="0"/>
              <a:t>unwrap( ) / wrap( ) / wrapAll( ) / wrapInner( ) </a:t>
            </a:r>
            <a:r>
              <a:rPr lang="ko-KR" altLang="en-US" b="1" smtClean="0"/>
              <a:t>메서드</a:t>
            </a:r>
            <a:r>
              <a:rPr lang="en-US" altLang="ko-KR" b="1" smtClean="0"/>
              <a:t> (*</a:t>
            </a:r>
            <a:r>
              <a:rPr lang="ko-KR" altLang="en-US" b="1" smtClean="0"/>
              <a:t>교재실습</a:t>
            </a:r>
            <a:r>
              <a:rPr lang="en-US" altLang="ko-KR" b="1" smtClean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5" y="2655148"/>
            <a:ext cx="7939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smtClean="0"/>
              <a:t>unwrap( ) </a:t>
            </a:r>
            <a:r>
              <a:rPr lang="ko-KR" altLang="en-US" sz="1400" dirty="0" smtClean="0"/>
              <a:t>메서드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요소의 부모 요소 삭제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5" y="2956313"/>
            <a:ext cx="639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wrap(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선택한 요소를 각각 새 요소로 감싸줍니다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5" y="3277986"/>
            <a:ext cx="639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③ </a:t>
            </a:r>
            <a:r>
              <a:rPr lang="en-US" altLang="ko-KR" sz="1400" smtClean="0"/>
              <a:t>wrapAll(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선택한 요소를 한꺼번에 새 요소로 감싸줍니다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4" y="3568247"/>
            <a:ext cx="689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④ </a:t>
            </a:r>
            <a:r>
              <a:rPr lang="en-US" altLang="ko-KR" sz="1400" smtClean="0"/>
              <a:t>wrapInner( ) </a:t>
            </a:r>
            <a:r>
              <a:rPr lang="ko-KR" altLang="en-US" sz="1400" smtClean="0"/>
              <a:t>메서드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선택한 요소의 모든 하위 요소를 새 요소로 감싸줍니다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55145" y="3942886"/>
            <a:ext cx="10881711" cy="2675080"/>
            <a:chOff x="249336" y="3942886"/>
            <a:chExt cx="10881711" cy="2675080"/>
          </a:xfrm>
        </p:grpSpPr>
        <p:pic>
          <p:nvPicPr>
            <p:cNvPr id="13314" name="Picture 2" descr="C:\Users\admin\Desktop\KakaoTalk_20230407_054907607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2" t="9013" r="15197" b="17423"/>
            <a:stretch/>
          </p:blipFill>
          <p:spPr bwMode="auto">
            <a:xfrm rot="16200000">
              <a:off x="549255" y="3642968"/>
              <a:ext cx="2675079" cy="3274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938" y="3948544"/>
              <a:ext cx="3350123" cy="2669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347" y="4827266"/>
              <a:ext cx="4076700" cy="179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347" y="3942886"/>
              <a:ext cx="3094588" cy="846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625035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주요 </a:t>
            </a:r>
            <a:r>
              <a:rPr lang="ko-KR" altLang="en-US" sz="3500" b="1" dirty="0" err="1" smtClean="0"/>
              <a:t>선택자</a:t>
            </a:r>
            <a:r>
              <a:rPr lang="ko-KR" altLang="en-US" sz="3500" b="1" dirty="0" smtClean="0"/>
              <a:t> 정리하기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smtClean="0"/>
              <a:t>)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4" y="2817341"/>
            <a:ext cx="3247978" cy="3797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42" y="2813479"/>
            <a:ext cx="4372877" cy="38017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011" y="2662881"/>
            <a:ext cx="2068932" cy="40101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20978" y="2990335"/>
            <a:ext cx="1705233" cy="197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5826211" y="2935300"/>
            <a:ext cx="151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위치탐색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5826210" y="3189816"/>
            <a:ext cx="2343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속성조작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메서드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텍스트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120978" y="3171740"/>
            <a:ext cx="1705233" cy="197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20978" y="3745785"/>
            <a:ext cx="4489622" cy="197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20978" y="3943493"/>
            <a:ext cx="1790872" cy="197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5826210" y="3690750"/>
            <a:ext cx="234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속성조작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메서드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 삭제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추가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0978" y="4308273"/>
            <a:ext cx="1790872" cy="197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120978" y="4505981"/>
            <a:ext cx="3048172" cy="197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5939345" y="4247070"/>
            <a:ext cx="2343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탐색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7110884" y="4489636"/>
            <a:ext cx="2343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속성조작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메서드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20977" y="4868433"/>
            <a:ext cx="3295823" cy="197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7339196" y="4968995"/>
            <a:ext cx="2343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탐색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/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val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메서드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20977" y="5251765"/>
            <a:ext cx="4188942" cy="395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7339196" y="5649818"/>
            <a:ext cx="2343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객체 편집 메서드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20977" y="5996388"/>
            <a:ext cx="2038523" cy="395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159500" y="6129099"/>
            <a:ext cx="2343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객체 편집 메서드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936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기타 유의사항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1945556" y="2765416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</a:t>
            </a:r>
            <a:r>
              <a:rPr lang="en-US" altLang="ko-KR" sz="1400"/>
              <a:t>html</a:t>
            </a:r>
            <a:r>
              <a:rPr lang="ko-KR" altLang="en-US" sz="1400"/>
              <a:t>과 마찬가지로 </a:t>
            </a:r>
            <a:r>
              <a:rPr lang="en-US" altLang="ko-KR" sz="1400"/>
              <a:t>JavaScript </a:t>
            </a:r>
            <a:r>
              <a:rPr lang="ko-KR" altLang="en-US" sz="1400"/>
              <a:t>역시 주석처리 가능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2C435-AEBF-43CA-A871-68FD5C5225A8}"/>
              </a:ext>
            </a:extLst>
          </p:cNvPr>
          <p:cNvSpPr txBox="1"/>
          <p:nvPr/>
        </p:nvSpPr>
        <p:spPr>
          <a:xfrm>
            <a:off x="1945556" y="3073193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② </a:t>
            </a:r>
            <a:r>
              <a:rPr lang="en-US" altLang="ko-KR" sz="1400"/>
              <a:t>CSS</a:t>
            </a:r>
            <a:r>
              <a:rPr lang="ko-KR" altLang="en-US" sz="1400"/>
              <a:t>와 마찬가지로 내부 스크립트 및 외부 스크립트 처리 가능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BA0233-F3D8-4196-873D-99FDC12A3E9F}"/>
              </a:ext>
            </a:extLst>
          </p:cNvPr>
          <p:cNvGrpSpPr/>
          <p:nvPr/>
        </p:nvGrpSpPr>
        <p:grpSpPr>
          <a:xfrm>
            <a:off x="564356" y="3650612"/>
            <a:ext cx="11063288" cy="2743200"/>
            <a:chOff x="280987" y="3650612"/>
            <a:chExt cx="11063288" cy="27432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311782-6FA5-4AD0-8A1B-C78EFF312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987" y="3650612"/>
              <a:ext cx="4962525" cy="2743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0BB174A-F3F2-4CAE-9361-3752FE39B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1625" y="3898262"/>
              <a:ext cx="5962650" cy="2495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09673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실습예제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55595" y="3056572"/>
            <a:ext cx="10880810" cy="3287980"/>
            <a:chOff x="378692" y="3056572"/>
            <a:chExt cx="10880810" cy="328798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2" y="3056572"/>
              <a:ext cx="3286125" cy="32289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692" y="4999672"/>
              <a:ext cx="1590675" cy="1285875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524338" y="3276600"/>
              <a:ext cx="2714162" cy="224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238500" y="3229758"/>
              <a:ext cx="1965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solidFill>
                    <a:srgbClr val="FF0000"/>
                  </a:solidFill>
                </a:rPr>
                <a:t>콘텐츠 탐색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선택자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2662" y="3056572"/>
              <a:ext cx="3352800" cy="325755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6135224" y="3276600"/>
              <a:ext cx="2117236" cy="224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8252460" y="3229758"/>
              <a:ext cx="1424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탐색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선택자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1177" y="5001527"/>
              <a:ext cx="1838325" cy="134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34215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제이쿼리</a:t>
            </a:r>
            <a:r>
              <a:rPr lang="ko-KR" altLang="en-US" b="1" dirty="0" smtClean="0"/>
              <a:t> 이벤트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6951620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제이쿼리</a:t>
            </a:r>
            <a:r>
              <a:rPr lang="ko-KR" altLang="en-US" sz="3500" b="1" dirty="0" smtClean="0"/>
              <a:t> 이벤트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5" y="2655148"/>
            <a:ext cx="7939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방문자의 모든 동작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이벤트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이벤트가 발생했을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실행되는 코드</a:t>
            </a:r>
            <a:r>
              <a:rPr lang="en-US" altLang="ko-KR" sz="1400" dirty="0" smtClean="0"/>
              <a:t>=&gt; </a:t>
            </a:r>
            <a:r>
              <a:rPr lang="ko-KR" altLang="en-US" sz="1400" dirty="0" smtClean="0"/>
              <a:t>이벤트 </a:t>
            </a:r>
            <a:r>
              <a:rPr lang="ko-KR" altLang="en-US" sz="1400" dirty="0" err="1" smtClean="0"/>
              <a:t>핸들러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5" y="2956313"/>
            <a:ext cx="639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</a:t>
            </a:r>
            <a:r>
              <a:rPr lang="en-US" altLang="ko-KR" sz="1400" dirty="0" smtClean="0"/>
              <a:t>ex. </a:t>
            </a:r>
            <a:r>
              <a:rPr lang="ko-KR" altLang="en-US" sz="1400" dirty="0" smtClean="0"/>
              <a:t>버튼 위에 마우스 포인터를 올리는 행위 </a:t>
            </a:r>
            <a:r>
              <a:rPr lang="en-US" altLang="ko-KR" sz="1400" dirty="0" smtClean="0"/>
              <a:t>= </a:t>
            </a:r>
            <a:r>
              <a:rPr lang="ko-KR" altLang="en-US" sz="1400" dirty="0" smtClean="0"/>
              <a:t>이벤트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4" y="3264090"/>
            <a:ext cx="763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③ 이벤트 등록 메서드 종류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하나의 이벤트만 등록할 수 있는 단독 이벤트 등록 메서드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4" y="3571867"/>
            <a:ext cx="763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③ 이벤트 등록 메서드 종류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개 이상의 이벤트를 등록할 수 있는 그룹 이벤트 등록 메서드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91371" y="4187421"/>
            <a:ext cx="10809258" cy="2214746"/>
            <a:chOff x="378692" y="4569591"/>
            <a:chExt cx="10809258" cy="221474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71539"/>
            <a:stretch/>
          </p:blipFill>
          <p:spPr>
            <a:xfrm>
              <a:off x="378692" y="4569591"/>
              <a:ext cx="5310129" cy="94530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t="33318"/>
            <a:stretch/>
          </p:blipFill>
          <p:spPr>
            <a:xfrm>
              <a:off x="5877821" y="4569591"/>
              <a:ext cx="5310129" cy="2214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09637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이벤트 등록 메서드 종류</a:t>
            </a:r>
            <a:endParaRPr lang="ko-KR" altLang="en-US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489624" y="2603434"/>
            <a:ext cx="11212752" cy="4104458"/>
            <a:chOff x="223838" y="2603434"/>
            <a:chExt cx="11212752" cy="410445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838" y="2603434"/>
              <a:ext cx="4850052" cy="410445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3890" y="2860357"/>
              <a:ext cx="6362700" cy="3438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25642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이벤트 등록 방식 알아보기</a:t>
            </a:r>
            <a:r>
              <a:rPr lang="en-US" altLang="ko-KR" sz="3500" b="1" dirty="0" smtClean="0"/>
              <a:t>_</a:t>
            </a:r>
            <a:r>
              <a:rPr lang="ko-KR" altLang="en-US" sz="3500" b="1" dirty="0" err="1" smtClean="0"/>
              <a:t>단독이벤트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2711767"/>
            <a:ext cx="63055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7224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이벤트 등록 방식 알아보기</a:t>
            </a:r>
            <a:r>
              <a:rPr lang="en-US" altLang="ko-KR" sz="3500" b="1" dirty="0" smtClean="0"/>
              <a:t>_</a:t>
            </a:r>
            <a:r>
              <a:rPr lang="ko-KR" altLang="en-US" sz="3500" b="1" dirty="0" err="1" smtClean="0"/>
              <a:t>그룹이벤트</a:t>
            </a:r>
            <a:endParaRPr lang="ko-KR" altLang="en-US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896333" y="2670594"/>
            <a:ext cx="4399334" cy="3949662"/>
            <a:chOff x="232997" y="2670594"/>
            <a:chExt cx="4399334" cy="394966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997" y="3314130"/>
              <a:ext cx="4399334" cy="330612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183" y="2670594"/>
              <a:ext cx="3950018" cy="595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161422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이벤트 등록 방식 알아보기</a:t>
            </a:r>
            <a:r>
              <a:rPr lang="en-US" altLang="ko-KR" sz="3500" b="1" dirty="0" smtClean="0"/>
              <a:t>_</a:t>
            </a:r>
            <a:r>
              <a:rPr lang="ko-KR" altLang="en-US" sz="3500" b="1" dirty="0" err="1" smtClean="0"/>
              <a:t>그룹이벤트</a:t>
            </a:r>
            <a:endParaRPr lang="ko-KR" altLang="en-US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335002" y="2907895"/>
            <a:ext cx="9521997" cy="3393149"/>
            <a:chOff x="452583" y="3166975"/>
            <a:chExt cx="9521997" cy="339314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166975"/>
              <a:ext cx="4687253" cy="99276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583" y="4389225"/>
              <a:ext cx="4741386" cy="111730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4969" y="3166975"/>
              <a:ext cx="4499611" cy="3393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2811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단독 및 그룹 이벤트 실습 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058353" y="2831782"/>
            <a:ext cx="8075295" cy="3609975"/>
            <a:chOff x="378692" y="2831782"/>
            <a:chExt cx="8075295" cy="36099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2" y="2831782"/>
              <a:ext cx="3505200" cy="21240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6787" y="2831782"/>
              <a:ext cx="3371850" cy="36099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8637" y="2831782"/>
              <a:ext cx="895350" cy="200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2621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강제로 이벤트 발생시키기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5" y="2655148"/>
            <a:ext cx="7939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이벤트가 강제로 발생했다 </a:t>
            </a:r>
            <a:r>
              <a:rPr lang="en-US" altLang="ko-KR" sz="1400" dirty="0" smtClean="0"/>
              <a:t>=&gt; </a:t>
            </a:r>
            <a:r>
              <a:rPr lang="ko-KR" altLang="en-US" sz="1400" dirty="0" smtClean="0"/>
              <a:t>사용자에 의해 이벤트가 </a:t>
            </a:r>
            <a:r>
              <a:rPr lang="ko-KR" altLang="en-US" sz="1400" dirty="0" err="1" smtClean="0"/>
              <a:t>발행한것이</a:t>
            </a:r>
            <a:r>
              <a:rPr lang="ko-KR" altLang="en-US" sz="1400" dirty="0" smtClean="0"/>
              <a:t> 아닌 </a:t>
            </a:r>
            <a:r>
              <a:rPr lang="ko-KR" altLang="en-US" sz="1400" dirty="0" err="1" smtClean="0"/>
              <a:t>핸들러에</a:t>
            </a:r>
            <a:r>
              <a:rPr lang="ko-KR" altLang="en-US" sz="1400" dirty="0" smtClean="0"/>
              <a:t> 의해 발생</a:t>
            </a:r>
            <a:r>
              <a:rPr lang="en-US" altLang="ko-KR" sz="1400" dirty="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544664" y="2956313"/>
            <a:ext cx="7551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단독 이벤트 등록 메서드 사용 또는 </a:t>
            </a:r>
            <a:r>
              <a:rPr lang="en-US" altLang="ko-KR" sz="1400" dirty="0" smtClean="0"/>
              <a:t>trigger( )</a:t>
            </a:r>
            <a:r>
              <a:rPr lang="ko-KR" altLang="en-US" sz="1400" dirty="0" smtClean="0"/>
              <a:t>메서드 사용 시 강제 이벤트 발생 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045" y="3315804"/>
            <a:ext cx="4857750" cy="6096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2159232" y="3954741"/>
            <a:ext cx="7873536" cy="2704338"/>
            <a:chOff x="372342" y="3954741"/>
            <a:chExt cx="7873536" cy="270433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42" y="3954741"/>
              <a:ext cx="3562350" cy="211455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6720" y="3954741"/>
              <a:ext cx="2773680" cy="2704338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2428" y="3977118"/>
              <a:ext cx="933450" cy="1895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46004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이벤트 제거 메서드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</a:p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4640373" y="2655148"/>
            <a:ext cx="291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이벤트 제거 메서드 </a:t>
            </a:r>
            <a:r>
              <a:rPr lang="en-US" altLang="ko-KR" sz="1400" dirty="0" smtClean="0"/>
              <a:t>off( 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2962925"/>
            <a:ext cx="5610225" cy="50482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33229" y="3550242"/>
            <a:ext cx="10525542" cy="3203675"/>
            <a:chOff x="452583" y="3550242"/>
            <a:chExt cx="10525542" cy="320367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583" y="3550242"/>
              <a:ext cx="3638550" cy="210502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1133" y="3550242"/>
              <a:ext cx="3141554" cy="32036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0887" y="5152079"/>
              <a:ext cx="660931" cy="141949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30075" y="4428160"/>
              <a:ext cx="3448050" cy="9525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5662" y="3645581"/>
              <a:ext cx="3486150" cy="60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0566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기타 유의사항</a:t>
            </a:r>
            <a:r>
              <a:rPr lang="en-US" altLang="ko-KR" sz="3500" b="1"/>
              <a:t>(</a:t>
            </a:r>
            <a:r>
              <a:rPr lang="ko-KR" altLang="en-US" sz="3500" b="1"/>
              <a:t>*교재참고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E30D3D-FB98-4F63-82EB-B1C285C1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2824162"/>
            <a:ext cx="49625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99404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로딩 이벤트 메서드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887855" y="2655148"/>
            <a:ext cx="841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사용자가 브라우저에서 </a:t>
            </a:r>
            <a:r>
              <a:rPr lang="en-US" altLang="ko-KR" sz="1400" dirty="0" smtClean="0"/>
              <a:t>HTML</a:t>
            </a:r>
            <a:r>
              <a:rPr lang="ko-KR" altLang="en-US" sz="1400" dirty="0" smtClean="0"/>
              <a:t>문서를 요청하여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문서의 로딩이 완료되면 이벤트 </a:t>
            </a:r>
            <a:r>
              <a:rPr lang="ko-KR" altLang="en-US" sz="1400" dirty="0" err="1" smtClean="0"/>
              <a:t>핸들러</a:t>
            </a:r>
            <a:r>
              <a:rPr lang="ko-KR" altLang="en-US" sz="1400" dirty="0" smtClean="0"/>
              <a:t> 실행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887855" y="2962925"/>
            <a:ext cx="841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</a:t>
            </a:r>
            <a:r>
              <a:rPr lang="ko-KR" altLang="en-US" sz="1400" dirty="0" err="1" smtClean="0"/>
              <a:t>로딩이벤트</a:t>
            </a:r>
            <a:r>
              <a:rPr lang="ko-KR" altLang="en-US" sz="1400" dirty="0" smtClean="0"/>
              <a:t> 메서드 </a:t>
            </a:r>
            <a:r>
              <a:rPr lang="en-US" altLang="ko-KR" sz="1400" dirty="0" smtClean="0"/>
              <a:t>=&gt; ready( ) / load( ) </a:t>
            </a:r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93727" y="3507105"/>
            <a:ext cx="9604547" cy="2876550"/>
            <a:chOff x="699598" y="3507105"/>
            <a:chExt cx="9604547" cy="28765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287" y="3606152"/>
              <a:ext cx="5610225" cy="214312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99598" y="3606152"/>
              <a:ext cx="5686914" cy="1003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7495" y="3507105"/>
              <a:ext cx="3676650" cy="2876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18894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로딩 이벤트 메서드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887855" y="2655148"/>
            <a:ext cx="841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사용자가 브라우저에서 </a:t>
            </a:r>
            <a:r>
              <a:rPr lang="en-US" altLang="ko-KR" sz="1400" dirty="0" smtClean="0"/>
              <a:t>HTML</a:t>
            </a:r>
            <a:r>
              <a:rPr lang="ko-KR" altLang="en-US" sz="1400" dirty="0" smtClean="0"/>
              <a:t>문서를 요청하여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문서의 로딩이 완료되면 이벤트 </a:t>
            </a:r>
            <a:r>
              <a:rPr lang="ko-KR" altLang="en-US" sz="1400" dirty="0" err="1" smtClean="0"/>
              <a:t>핸들러</a:t>
            </a:r>
            <a:r>
              <a:rPr lang="ko-KR" altLang="en-US" sz="1400" dirty="0" smtClean="0"/>
              <a:t> 실행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887855" y="2962925"/>
            <a:ext cx="8416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</a:t>
            </a:r>
            <a:r>
              <a:rPr lang="ko-KR" altLang="en-US" sz="1400" dirty="0" err="1" smtClean="0"/>
              <a:t>로딩이벤트</a:t>
            </a:r>
            <a:r>
              <a:rPr lang="ko-KR" altLang="en-US" sz="1400" dirty="0" smtClean="0"/>
              <a:t> 메서드 </a:t>
            </a:r>
            <a:r>
              <a:rPr lang="en-US" altLang="ko-KR" sz="1400" dirty="0" smtClean="0"/>
              <a:t>=&gt; ready( ) / load( ) </a:t>
            </a:r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77833" y="3333175"/>
            <a:ext cx="9836334" cy="3462899"/>
            <a:chOff x="378692" y="3333175"/>
            <a:chExt cx="9836334" cy="346289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2" y="3333175"/>
              <a:ext cx="5105400" cy="10763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692" y="4471974"/>
              <a:ext cx="3009900" cy="23241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5945" y="3705211"/>
              <a:ext cx="3006103" cy="300610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3901" y="3871337"/>
              <a:ext cx="1381125" cy="70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12766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마우스 이벤트 메서드</a:t>
            </a:r>
            <a:r>
              <a:rPr lang="en-US" altLang="ko-KR" sz="3500" b="1" dirty="0" smtClean="0"/>
              <a:t>_click / </a:t>
            </a:r>
            <a:r>
              <a:rPr lang="en-US" altLang="ko-KR" sz="3500" b="1" dirty="0" err="1" smtClean="0"/>
              <a:t>dblclick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마우스 이벤트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사용자가 사이트에서 마우스를 이용해서 취하는 모든 행위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9084" y="3245167"/>
            <a:ext cx="11613832" cy="2638425"/>
            <a:chOff x="314325" y="3245167"/>
            <a:chExt cx="11613832" cy="26384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325" y="3245167"/>
              <a:ext cx="5781675" cy="2638425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6175057" y="3528729"/>
              <a:ext cx="5753100" cy="2071300"/>
              <a:chOff x="6342697" y="3030277"/>
              <a:chExt cx="5753100" cy="207130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2697" y="3030277"/>
                <a:ext cx="5753100" cy="6096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2697" y="3606152"/>
                <a:ext cx="5619750" cy="14954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36824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기본 이벤트 차단하기</a:t>
            </a:r>
            <a:endParaRPr lang="ko-KR" altLang="en-US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31837" y="3072765"/>
            <a:ext cx="11528327" cy="2571750"/>
            <a:chOff x="243840" y="3072765"/>
            <a:chExt cx="11528327" cy="25717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" y="3126105"/>
              <a:ext cx="5715000" cy="14287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217" y="3072765"/>
              <a:ext cx="5695950" cy="2571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511893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기본 이벤트 차단하기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237899" y="2603434"/>
            <a:ext cx="7716202" cy="4128790"/>
            <a:chOff x="510540" y="2603434"/>
            <a:chExt cx="7716202" cy="4128790"/>
          </a:xfrm>
        </p:grpSpPr>
        <p:grpSp>
          <p:nvGrpSpPr>
            <p:cNvPr id="10" name="그룹 9"/>
            <p:cNvGrpSpPr/>
            <p:nvPr/>
          </p:nvGrpSpPr>
          <p:grpSpPr>
            <a:xfrm>
              <a:off x="510540" y="2603434"/>
              <a:ext cx="4701540" cy="4128790"/>
              <a:chOff x="845820" y="2603434"/>
              <a:chExt cx="4701540" cy="412879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820" y="2603434"/>
                <a:ext cx="4701540" cy="1320494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5821" y="4048059"/>
                <a:ext cx="2720340" cy="2684165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617" y="2684145"/>
              <a:ext cx="2524125" cy="2876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402138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마우스 이벤트 메서드</a:t>
            </a:r>
            <a:r>
              <a:rPr lang="en-US" altLang="ko-KR" sz="3500" b="1" dirty="0" smtClean="0"/>
              <a:t>_</a:t>
            </a:r>
            <a:r>
              <a:rPr lang="en-US" altLang="ko-KR" sz="3500" b="1" dirty="0" err="1" smtClean="0"/>
              <a:t>mouseover</a:t>
            </a:r>
            <a:r>
              <a:rPr lang="en-US" altLang="ko-KR" sz="3500" b="1" dirty="0" smtClean="0"/>
              <a:t> / </a:t>
            </a:r>
            <a:r>
              <a:rPr lang="en-US" altLang="ko-KR" sz="3500" b="1" dirty="0" err="1" smtClean="0"/>
              <a:t>mouseout</a:t>
            </a:r>
            <a:r>
              <a:rPr lang="en-US" altLang="ko-KR" sz="3500" b="1" dirty="0" smtClean="0"/>
              <a:t> / hover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마우스 이벤트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사용자가 사이트에서 마우스를 이용해서 취하는 모든 행위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00050" y="3014639"/>
            <a:ext cx="11391900" cy="3381375"/>
            <a:chOff x="378692" y="3014639"/>
            <a:chExt cx="11391900" cy="33813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2" y="3014639"/>
              <a:ext cx="5762625" cy="18764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692" y="4891064"/>
              <a:ext cx="5705475" cy="15049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1317" y="3144202"/>
              <a:ext cx="5629275" cy="2733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549626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마우스 이벤트 메서드</a:t>
            </a:r>
            <a:r>
              <a:rPr lang="en-US" altLang="ko-KR" sz="3500" b="1" dirty="0" smtClean="0"/>
              <a:t>_</a:t>
            </a:r>
            <a:r>
              <a:rPr lang="en-US" altLang="ko-KR" sz="3500" b="1" dirty="0" err="1" smtClean="0"/>
              <a:t>mouseover</a:t>
            </a:r>
            <a:r>
              <a:rPr lang="en-US" altLang="ko-KR" sz="3500" b="1" dirty="0" smtClean="0"/>
              <a:t> / </a:t>
            </a:r>
            <a:r>
              <a:rPr lang="en-US" altLang="ko-KR" sz="3500" b="1" dirty="0" err="1" smtClean="0"/>
              <a:t>mouseout</a:t>
            </a:r>
            <a:r>
              <a:rPr lang="en-US" altLang="ko-KR" sz="3500" b="1" dirty="0" smtClean="0"/>
              <a:t> / hover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마우스 이벤트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사용자가 사이트에서 마우스를 이용해서 취하는 모든 행위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900363" y="2918288"/>
            <a:ext cx="6391274" cy="3939712"/>
            <a:chOff x="804863" y="2918288"/>
            <a:chExt cx="6391274" cy="3939712"/>
          </a:xfrm>
        </p:grpSpPr>
        <p:grpSp>
          <p:nvGrpSpPr>
            <p:cNvPr id="11" name="그룹 10"/>
            <p:cNvGrpSpPr/>
            <p:nvPr/>
          </p:nvGrpSpPr>
          <p:grpSpPr>
            <a:xfrm>
              <a:off x="804863" y="2918288"/>
              <a:ext cx="3934777" cy="3939712"/>
              <a:chOff x="804863" y="3000193"/>
              <a:chExt cx="3934777" cy="3939712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4863" y="3000193"/>
                <a:ext cx="3934777" cy="941835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823" y="3979297"/>
                <a:ext cx="2479357" cy="2960608"/>
              </a:xfrm>
              <a:prstGeom prst="rect">
                <a:avLst/>
              </a:prstGeom>
            </p:spPr>
          </p:pic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5862" y="3014639"/>
              <a:ext cx="2200275" cy="1990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61970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마우스 이벤트 메서드</a:t>
            </a:r>
            <a:r>
              <a:rPr lang="en-US" altLang="ko-KR" sz="3500" b="1" dirty="0" smtClean="0"/>
              <a:t>_</a:t>
            </a:r>
            <a:r>
              <a:rPr lang="en-US" altLang="ko-KR" sz="3500" b="1" dirty="0" err="1" smtClean="0"/>
              <a:t>mouseenter</a:t>
            </a:r>
            <a:r>
              <a:rPr lang="en-US" altLang="ko-KR" sz="3500" b="1" dirty="0" smtClean="0"/>
              <a:t> / </a:t>
            </a:r>
            <a:r>
              <a:rPr lang="en-US" altLang="ko-KR" sz="3500" b="1" dirty="0" err="1" smtClean="0"/>
              <a:t>mouseleave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마우스 이벤트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사용자가 사이트에서 마우스를 이용해서 취하는 모든 행위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85362" y="3086099"/>
            <a:ext cx="10221277" cy="3297555"/>
            <a:chOff x="717233" y="3086099"/>
            <a:chExt cx="10221277" cy="32975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233" y="3086099"/>
              <a:ext cx="4174564" cy="32975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410" y="3086099"/>
              <a:ext cx="5753100" cy="2257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588424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마우스 이벤트 메서드</a:t>
            </a:r>
            <a:r>
              <a:rPr lang="en-US" altLang="ko-KR" sz="3500" b="1" dirty="0" smtClean="0"/>
              <a:t>_</a:t>
            </a:r>
            <a:r>
              <a:rPr lang="en-US" altLang="ko-KR" sz="3500" b="1" dirty="0" err="1" smtClean="0"/>
              <a:t>mouseenter</a:t>
            </a:r>
            <a:r>
              <a:rPr lang="en-US" altLang="ko-KR" sz="3500" b="1" dirty="0" smtClean="0"/>
              <a:t> / </a:t>
            </a:r>
            <a:r>
              <a:rPr lang="en-US" altLang="ko-KR" sz="3500" b="1" dirty="0" err="1" smtClean="0"/>
              <a:t>mouseleave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마우스 이벤트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사용자가 사이트에서 마우스를 이용해서 취하는 모든 행위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8" y="3153727"/>
            <a:ext cx="57245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795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마우스 이벤트 메서드</a:t>
            </a:r>
            <a:r>
              <a:rPr lang="en-US" altLang="ko-KR" sz="3500" b="1" dirty="0" smtClean="0"/>
              <a:t>_</a:t>
            </a:r>
            <a:r>
              <a:rPr lang="en-US" altLang="ko-KR" sz="3500" b="1" dirty="0" err="1" smtClean="0"/>
              <a:t>mouseenter</a:t>
            </a:r>
            <a:r>
              <a:rPr lang="en-US" altLang="ko-KR" sz="3500" b="1" dirty="0" smtClean="0"/>
              <a:t> / </a:t>
            </a:r>
            <a:r>
              <a:rPr lang="en-US" altLang="ko-KR" sz="3500" b="1" dirty="0" err="1" smtClean="0"/>
              <a:t>mouseleave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마우스 이벤트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사용자가 사이트에서 마우스를 이용해서 취하는 모든 행위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63389" y="3144852"/>
            <a:ext cx="10865223" cy="3338815"/>
            <a:chOff x="378692" y="3144852"/>
            <a:chExt cx="10865223" cy="333881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2" y="3330892"/>
              <a:ext cx="3324225" cy="31527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2917" y="3330892"/>
              <a:ext cx="3857625" cy="27527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1663" y="3144852"/>
              <a:ext cx="3612252" cy="3338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946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 개념정리</a:t>
            </a:r>
            <a:r>
              <a:rPr lang="en-US" altLang="ko-KR" sz="3500" b="1"/>
              <a:t>(+</a:t>
            </a:r>
            <a:r>
              <a:rPr lang="ko-KR" altLang="en-US" sz="3500" b="1"/>
              <a:t>추가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F8967-AB66-497D-BC5D-7CFE7E3BB7E1}"/>
              </a:ext>
            </a:extLst>
          </p:cNvPr>
          <p:cNvSpPr txBox="1"/>
          <p:nvPr/>
        </p:nvSpPr>
        <p:spPr>
          <a:xfrm>
            <a:off x="1945556" y="2765416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/>
              <a:t>① 변수</a:t>
            </a:r>
            <a:r>
              <a:rPr lang="en-US" altLang="ko-KR" sz="1400"/>
              <a:t>(Variables) : </a:t>
            </a:r>
            <a:r>
              <a:rPr lang="ko-KR" altLang="en-US" sz="1400" b="1">
                <a:solidFill>
                  <a:srgbClr val="FF0000"/>
                </a:solidFill>
              </a:rPr>
              <a:t>변할 수 있는 값</a:t>
            </a:r>
            <a:r>
              <a:rPr lang="en-US" altLang="ko-KR" sz="1400" b="1">
                <a:solidFill>
                  <a:srgbClr val="FF0000"/>
                </a:solidFill>
              </a:rPr>
              <a:t>(</a:t>
            </a:r>
            <a:r>
              <a:rPr lang="ko-KR" altLang="en-US" sz="1400" b="1">
                <a:solidFill>
                  <a:srgbClr val="FF0000"/>
                </a:solidFill>
              </a:rPr>
              <a:t>*데이터</a:t>
            </a:r>
            <a:r>
              <a:rPr lang="en-US" altLang="ko-KR" sz="1400" b="1">
                <a:solidFill>
                  <a:srgbClr val="FF0000"/>
                </a:solidFill>
              </a:rPr>
              <a:t>)</a:t>
            </a:r>
            <a:r>
              <a:rPr lang="ko-KR" altLang="en-US" sz="1400" b="1">
                <a:solidFill>
                  <a:srgbClr val="FF0000"/>
                </a:solidFill>
              </a:rPr>
              <a:t>를 저장할 수 있는 공간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7745B-AAC0-4AB0-BB90-A1AB8767DEA4}"/>
              </a:ext>
            </a:extLst>
          </p:cNvPr>
          <p:cNvSpPr txBox="1"/>
          <p:nvPr/>
        </p:nvSpPr>
        <p:spPr>
          <a:xfrm>
            <a:off x="1945554" y="3114942"/>
            <a:ext cx="8300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변수 대원칙 </a:t>
            </a:r>
            <a:r>
              <a:rPr lang="en-US" altLang="ko-KR" sz="1400"/>
              <a:t>: </a:t>
            </a:r>
            <a:r>
              <a:rPr lang="ko-KR" altLang="en-US" sz="1400"/>
              <a:t>변수에는 오직 한 개의 데이터만 들어갈 수 있다 </a:t>
            </a:r>
            <a:r>
              <a:rPr lang="en-US" altLang="ko-KR" sz="1400"/>
              <a:t>=&gt; </a:t>
            </a:r>
            <a:r>
              <a:rPr lang="ko-KR" altLang="en-US" sz="1400"/>
              <a:t>새로운 데이터가 들어가면</a:t>
            </a:r>
            <a:endParaRPr lang="en-US" altLang="ko-KR" sz="1400"/>
          </a:p>
          <a:p>
            <a:r>
              <a:rPr lang="ko-KR" altLang="en-US" sz="1400" b="1">
                <a:solidFill>
                  <a:srgbClr val="FF0000"/>
                </a:solidFill>
              </a:rPr>
              <a:t>기존에 있던 데이터는 해당 공간에서 지워진다</a:t>
            </a:r>
            <a:r>
              <a:rPr lang="en-US" altLang="ko-KR" sz="1400" b="1">
                <a:solidFill>
                  <a:srgbClr val="FF0000"/>
                </a:solidFill>
              </a:rPr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6ABFD5-43BC-4D27-8CA1-BB0021C89616}"/>
              </a:ext>
            </a:extLst>
          </p:cNvPr>
          <p:cNvSpPr txBox="1"/>
          <p:nvPr/>
        </p:nvSpPr>
        <p:spPr>
          <a:xfrm>
            <a:off x="1945554" y="3679910"/>
            <a:ext cx="894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변수에 저장할 수 있는 데이터의 종류 </a:t>
            </a:r>
            <a:r>
              <a:rPr lang="en-US" altLang="ko-KR" sz="1400"/>
              <a:t>: </a:t>
            </a:r>
            <a:r>
              <a:rPr lang="ko-KR" altLang="en-US" sz="1400" b="1">
                <a:solidFill>
                  <a:srgbClr val="FF0000"/>
                </a:solidFill>
              </a:rPr>
              <a:t>문자형</a:t>
            </a:r>
            <a:r>
              <a:rPr lang="en-US" altLang="ko-KR" sz="1400" b="1">
                <a:solidFill>
                  <a:srgbClr val="FF0000"/>
                </a:solidFill>
              </a:rPr>
              <a:t>(String) / </a:t>
            </a:r>
            <a:r>
              <a:rPr lang="ko-KR" altLang="en-US" sz="1400" b="1">
                <a:solidFill>
                  <a:srgbClr val="FF0000"/>
                </a:solidFill>
              </a:rPr>
              <a:t>숫자형</a:t>
            </a:r>
            <a:r>
              <a:rPr lang="en-US" altLang="ko-KR" sz="1400" b="1">
                <a:solidFill>
                  <a:srgbClr val="FF0000"/>
                </a:solidFill>
              </a:rPr>
              <a:t>(Number) / </a:t>
            </a:r>
            <a:r>
              <a:rPr lang="ko-KR" altLang="en-US" sz="1400" b="1">
                <a:solidFill>
                  <a:srgbClr val="FF0000"/>
                </a:solidFill>
              </a:rPr>
              <a:t>논리형</a:t>
            </a:r>
            <a:r>
              <a:rPr lang="en-US" altLang="ko-KR" sz="1400" b="1">
                <a:solidFill>
                  <a:srgbClr val="FF0000"/>
                </a:solidFill>
              </a:rPr>
              <a:t>(Boolean) / </a:t>
            </a:r>
            <a:r>
              <a:rPr lang="ko-KR" altLang="en-US" sz="1400" b="1">
                <a:solidFill>
                  <a:srgbClr val="FF0000"/>
                </a:solidFill>
              </a:rPr>
              <a:t>빈</a:t>
            </a:r>
            <a:r>
              <a:rPr lang="en-US" altLang="ko-KR" sz="1400" b="1">
                <a:solidFill>
                  <a:srgbClr val="FF0000"/>
                </a:solidFill>
              </a:rPr>
              <a:t>(Null)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60BFB3-8371-415C-8482-D8E1BE88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995" y="4087780"/>
            <a:ext cx="3846010" cy="7064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3C5064-95E5-4924-9119-04E356120816}"/>
              </a:ext>
            </a:extLst>
          </p:cNvPr>
          <p:cNvSpPr txBox="1"/>
          <p:nvPr/>
        </p:nvSpPr>
        <p:spPr>
          <a:xfrm>
            <a:off x="4172995" y="4636622"/>
            <a:ext cx="835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변수</a:t>
            </a:r>
            <a:endParaRPr lang="en-US" altLang="ko-KR" sz="1400" b="1">
              <a:solidFill>
                <a:srgbClr val="FF0000"/>
              </a:solidFill>
            </a:endParaRPr>
          </a:p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1C4B5C-ECCB-4287-BDC3-08E6A6FB3F34}"/>
              </a:ext>
            </a:extLst>
          </p:cNvPr>
          <p:cNvSpPr txBox="1"/>
          <p:nvPr/>
        </p:nvSpPr>
        <p:spPr>
          <a:xfrm>
            <a:off x="5008741" y="4636622"/>
            <a:ext cx="107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변수명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13329C-738C-4B03-8FE2-6EC8BAD76A93}"/>
              </a:ext>
            </a:extLst>
          </p:cNvPr>
          <p:cNvSpPr txBox="1"/>
          <p:nvPr/>
        </p:nvSpPr>
        <p:spPr>
          <a:xfrm>
            <a:off x="6513873" y="4636622"/>
            <a:ext cx="1072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변수값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BCA0B-3103-494B-8543-0C0C4D0FBB97}"/>
              </a:ext>
            </a:extLst>
          </p:cNvPr>
          <p:cNvSpPr txBox="1"/>
          <p:nvPr/>
        </p:nvSpPr>
        <p:spPr>
          <a:xfrm>
            <a:off x="1945554" y="5407144"/>
            <a:ext cx="8941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*변수명에는 한글 사용 불가 </a:t>
            </a:r>
            <a:r>
              <a:rPr lang="en-US" altLang="ko-KR" sz="1400" b="1"/>
              <a:t>/ </a:t>
            </a:r>
            <a:r>
              <a:rPr lang="ko-KR" altLang="en-US" sz="1400" b="1"/>
              <a:t>영문</a:t>
            </a:r>
            <a:r>
              <a:rPr lang="en-US" altLang="ko-KR" sz="1400" b="1"/>
              <a:t>, </a:t>
            </a:r>
            <a:r>
              <a:rPr lang="ko-KR" altLang="en-US" sz="1400" b="1"/>
              <a:t>숫자</a:t>
            </a:r>
            <a:r>
              <a:rPr lang="en-US" altLang="ko-KR" sz="1400" b="1"/>
              <a:t>, </a:t>
            </a:r>
            <a:r>
              <a:rPr lang="ko-KR" altLang="en-US" sz="1400" b="1"/>
              <a:t>일부특수문자</a:t>
            </a:r>
            <a:r>
              <a:rPr lang="en-US" altLang="ko-KR" sz="1400" b="1"/>
              <a:t>(_ $)</a:t>
            </a:r>
            <a:r>
              <a:rPr lang="ko-KR" altLang="en-US" sz="1400" b="1"/>
              <a:t>만 사용가능</a:t>
            </a:r>
            <a:r>
              <a:rPr lang="en-US" altLang="ko-KR" sz="1400" b="1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04071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마우스 이벤트 메서드</a:t>
            </a:r>
            <a:r>
              <a:rPr lang="en-US" altLang="ko-KR" sz="3500" b="1" dirty="0" smtClean="0"/>
              <a:t>_</a:t>
            </a:r>
            <a:r>
              <a:rPr lang="en-US" altLang="ko-KR" sz="3500" b="1" dirty="0" err="1" smtClean="0"/>
              <a:t>mousemove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마우스 이벤트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사용자가 사이트에서 마우스를 이용해서 취하는 모든 행위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014639"/>
            <a:ext cx="56388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7537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마우스 이벤트 메서드</a:t>
            </a:r>
            <a:r>
              <a:rPr lang="en-US" altLang="ko-KR" sz="3500" b="1" dirty="0" smtClean="0"/>
              <a:t>_</a:t>
            </a:r>
            <a:r>
              <a:rPr lang="en-US" altLang="ko-KR" sz="3500" b="1" dirty="0" err="1" smtClean="0"/>
              <a:t>mousemove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마우스 이벤트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사용자가 사이트에서 마우스를 이용해서 취하는 모든 행위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446848" y="3320414"/>
            <a:ext cx="9298305" cy="2917508"/>
            <a:chOff x="573405" y="3320414"/>
            <a:chExt cx="9298305" cy="291750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405" y="3332797"/>
              <a:ext cx="3943350" cy="29051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5410" y="3320414"/>
              <a:ext cx="4686300" cy="2447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30056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이벤트 객체와 종류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3045394"/>
            <a:ext cx="57245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9690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이벤트 객체와 종류</a:t>
            </a:r>
            <a:endParaRPr lang="ko-KR" altLang="en-US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428625" y="3007995"/>
            <a:ext cx="11334750" cy="3143250"/>
            <a:chOff x="235267" y="3007995"/>
            <a:chExt cx="11334750" cy="31432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267" y="3007995"/>
              <a:ext cx="5686425" cy="31432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1692" y="3291840"/>
              <a:ext cx="5648325" cy="2828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4408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마우스 이벤트 메서드</a:t>
            </a:r>
            <a:r>
              <a:rPr lang="en-US" altLang="ko-KR" sz="3500" b="1" dirty="0" smtClean="0"/>
              <a:t>_scroll( ) </a:t>
            </a:r>
            <a:r>
              <a:rPr lang="ko-KR" altLang="en-US" sz="3500" b="1" dirty="0" smtClean="0"/>
              <a:t>이벤트 메서드</a:t>
            </a:r>
            <a:endParaRPr lang="ko-KR" altLang="en-US" sz="3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603434"/>
            <a:ext cx="5724525" cy="2381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65" y="2603434"/>
            <a:ext cx="4552950" cy="3543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912" y="4814887"/>
            <a:ext cx="36004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3710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포커스 이벤트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3190875"/>
            <a:ext cx="56292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14840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포커스 이벤트</a:t>
            </a:r>
            <a:r>
              <a:rPr lang="en-US" altLang="ko-KR" sz="3500" b="1" dirty="0" smtClean="0"/>
              <a:t>_focus / blur / </a:t>
            </a:r>
            <a:r>
              <a:rPr lang="en-US" altLang="ko-KR" sz="3500" b="1" dirty="0" err="1" smtClean="0"/>
              <a:t>focusin</a:t>
            </a:r>
            <a:r>
              <a:rPr lang="en-US" altLang="ko-KR" sz="3500" b="1" dirty="0" smtClean="0"/>
              <a:t> / </a:t>
            </a:r>
            <a:r>
              <a:rPr lang="en-US" altLang="ko-KR" sz="3500" b="1" dirty="0" err="1" smtClean="0"/>
              <a:t>focusout</a:t>
            </a:r>
            <a:endParaRPr lang="ko-KR" altLang="en-US" sz="36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75410" y="2682227"/>
            <a:ext cx="9441180" cy="4100945"/>
            <a:chOff x="647700" y="2682227"/>
            <a:chExt cx="9441180" cy="410094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00" y="2682227"/>
              <a:ext cx="5021580" cy="163454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" y="4439854"/>
              <a:ext cx="4488180" cy="234331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8820" y="4289120"/>
              <a:ext cx="4290060" cy="2494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35003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포커스 이벤트</a:t>
            </a:r>
            <a:r>
              <a:rPr lang="en-US" altLang="ko-KR" sz="3500" b="1" dirty="0" smtClean="0"/>
              <a:t>_focus / blur / </a:t>
            </a:r>
            <a:r>
              <a:rPr lang="en-US" altLang="ko-KR" sz="3500" b="1" dirty="0" err="1" smtClean="0"/>
              <a:t>focusin</a:t>
            </a:r>
            <a:r>
              <a:rPr lang="en-US" altLang="ko-KR" sz="3500" b="1" dirty="0" smtClean="0"/>
              <a:t> / </a:t>
            </a:r>
            <a:r>
              <a:rPr lang="en-US" altLang="ko-KR" sz="3500" b="1" dirty="0" err="1" smtClean="0"/>
              <a:t>focusout</a:t>
            </a:r>
            <a:endParaRPr lang="ko-KR" altLang="en-US" sz="36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991412" y="2628186"/>
            <a:ext cx="10209176" cy="4081769"/>
            <a:chOff x="1122046" y="2628186"/>
            <a:chExt cx="10209176" cy="408176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2046" y="2628186"/>
              <a:ext cx="2424782" cy="405455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9045" y="2628186"/>
              <a:ext cx="3137535" cy="408176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8797" y="2854557"/>
              <a:ext cx="4162425" cy="362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744151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키보드로 마우스 이벤트 대응하기</a:t>
            </a:r>
            <a:endParaRPr lang="ko-KR" altLang="en-US" sz="3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933700"/>
            <a:ext cx="5715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1036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키보드로 마우스 이벤트 대응하기</a:t>
            </a:r>
            <a:endParaRPr lang="ko-KR" altLang="en-US" sz="36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371475" y="2999422"/>
            <a:ext cx="11449050" cy="3267075"/>
            <a:chOff x="473392" y="3022282"/>
            <a:chExt cx="11449050" cy="326707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7917" y="3022282"/>
              <a:ext cx="5724525" cy="32670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92" y="3022282"/>
              <a:ext cx="5724525" cy="3133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6962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244437" y="2014401"/>
            <a:ext cx="770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 선언</a:t>
            </a:r>
            <a:r>
              <a:rPr lang="en-US" altLang="ko-KR" sz="3500" b="1"/>
              <a:t>(</a:t>
            </a:r>
            <a:r>
              <a:rPr lang="ko-KR" altLang="en-US" sz="3500" b="1"/>
              <a:t>*교재실습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8E9BF0-BE62-4842-8A74-758853A7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19" y="3429000"/>
            <a:ext cx="4587762" cy="2162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45555" y="2765416"/>
            <a:ext cx="830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*변수 선언 후 값을 지정하는 것 </a:t>
            </a:r>
            <a:r>
              <a:rPr lang="en-US" altLang="ko-KR" sz="1400" b="1"/>
              <a:t>= </a:t>
            </a:r>
            <a:r>
              <a:rPr lang="ko-KR" altLang="en-US" sz="1400" b="1"/>
              <a:t>변수 선언과 동시에 값을 지정하는 것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9944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키보드로 마우스 이벤트 대응하기</a:t>
            </a:r>
            <a:r>
              <a:rPr lang="en-US" altLang="ko-KR" sz="3600" b="1" dirty="0" smtClean="0"/>
              <a:t>_(*</a:t>
            </a:r>
            <a:r>
              <a:rPr lang="ko-KR" altLang="en-US" sz="3600" b="1" dirty="0" err="1" smtClean="0"/>
              <a:t>교재실습</a:t>
            </a:r>
            <a:r>
              <a:rPr lang="en-US" altLang="ko-KR" sz="3600" b="1" dirty="0" smtClean="0"/>
              <a:t>)</a:t>
            </a:r>
            <a:endParaRPr lang="ko-KR" altLang="en-US" sz="36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647624" y="2797492"/>
            <a:ext cx="8896753" cy="4004059"/>
            <a:chOff x="378692" y="2797492"/>
            <a:chExt cx="8896753" cy="400405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2" y="2797492"/>
              <a:ext cx="3762375" cy="10953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6539" y="2797492"/>
              <a:ext cx="3232785" cy="400405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4795" y="2797492"/>
              <a:ext cx="1390650" cy="130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41481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/>
              <a:t>Change( ) </a:t>
            </a:r>
            <a:r>
              <a:rPr lang="ko-KR" altLang="en-US" sz="3600" b="1" dirty="0" smtClean="0"/>
              <a:t>이벤트 메서드</a:t>
            </a:r>
            <a:r>
              <a:rPr lang="en-US" altLang="ko-KR" sz="3600" b="1" dirty="0" smtClean="0"/>
              <a:t>_(*</a:t>
            </a:r>
            <a:r>
              <a:rPr lang="ko-KR" altLang="en-US" sz="3600" b="1" dirty="0" err="1" smtClean="0"/>
              <a:t>교재실습</a:t>
            </a:r>
            <a:r>
              <a:rPr lang="en-US" altLang="ko-KR" sz="3600" b="1" dirty="0" smtClean="0"/>
              <a:t>)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smtClean="0"/>
              <a:t>change( ) : </a:t>
            </a:r>
            <a:r>
              <a:rPr lang="ko-KR" altLang="en-US" sz="1400" dirty="0" smtClean="0"/>
              <a:t>선택한 폼 요소의 값</a:t>
            </a:r>
            <a:r>
              <a:rPr lang="en-US" altLang="ko-KR" sz="1400" dirty="0" smtClean="0"/>
              <a:t>(value)</a:t>
            </a:r>
            <a:r>
              <a:rPr lang="ko-KR" altLang="en-US" sz="1400" dirty="0" smtClean="0"/>
              <a:t>을 새 값으로 바꿉니다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962925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&gt; </a:t>
            </a:r>
            <a:r>
              <a:rPr lang="ko-KR" altLang="en-US" sz="1400" dirty="0" smtClean="0"/>
              <a:t>포커스가 다른 요소로 이동하면 이벤트를 발생시킵니다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3621541"/>
            <a:ext cx="64198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3252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/>
              <a:t>Change( ) </a:t>
            </a:r>
            <a:r>
              <a:rPr lang="ko-KR" altLang="en-US" sz="3600" b="1" dirty="0" smtClean="0"/>
              <a:t>이벤트 메서드</a:t>
            </a:r>
            <a:r>
              <a:rPr lang="en-US" altLang="ko-KR" sz="3600" b="1" dirty="0" smtClean="0"/>
              <a:t>_(*</a:t>
            </a:r>
            <a:r>
              <a:rPr lang="ko-KR" altLang="en-US" sz="3600" b="1" dirty="0" err="1" smtClean="0"/>
              <a:t>교재실습</a:t>
            </a:r>
            <a:r>
              <a:rPr lang="en-US" altLang="ko-KR" sz="3600" b="1" dirty="0" smtClean="0"/>
              <a:t>)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smtClean="0"/>
              <a:t>change( ) : </a:t>
            </a:r>
            <a:r>
              <a:rPr lang="ko-KR" altLang="en-US" sz="1400" dirty="0" smtClean="0"/>
              <a:t>선택한 폼 요소의 값</a:t>
            </a:r>
            <a:r>
              <a:rPr lang="en-US" altLang="ko-KR" sz="1400" dirty="0" smtClean="0"/>
              <a:t>(value)</a:t>
            </a:r>
            <a:r>
              <a:rPr lang="ko-KR" altLang="en-US" sz="1400" dirty="0" smtClean="0"/>
              <a:t>을 새 값으로 바꿉니다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962925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&gt; </a:t>
            </a:r>
            <a:r>
              <a:rPr lang="ko-KR" altLang="en-US" sz="1400" dirty="0" smtClean="0"/>
              <a:t>포커스가 다른 요소로 이동하면 이벤트를 발생시킵니다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184031" y="3621541"/>
            <a:ext cx="9823939" cy="2344541"/>
            <a:chOff x="452583" y="3621541"/>
            <a:chExt cx="9823939" cy="23445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621541"/>
              <a:ext cx="5133975" cy="22574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397" y="3621541"/>
              <a:ext cx="4429125" cy="12668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2647" y="5127882"/>
              <a:ext cx="1876425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03380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키보드 이벤트 메서드</a:t>
            </a:r>
            <a:r>
              <a:rPr lang="en-US" altLang="ko-KR" sz="3600" b="1" dirty="0" smtClean="0"/>
              <a:t>_(*</a:t>
            </a:r>
            <a:r>
              <a:rPr lang="ko-KR" altLang="en-US" sz="3600" b="1" dirty="0" err="1" smtClean="0"/>
              <a:t>교재실습</a:t>
            </a:r>
            <a:r>
              <a:rPr lang="en-US" altLang="ko-KR" sz="3600" b="1" dirty="0" smtClean="0"/>
              <a:t>)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키보드 이벤트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사용자가 키보드로 입력을 하면 발생합니다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962925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&gt; ex. </a:t>
            </a:r>
            <a:r>
              <a:rPr lang="ko-KR" altLang="en-US" sz="1400" dirty="0" smtClean="0"/>
              <a:t>키를 누르거나 키에서 손을 떼면 키보드 이벤트가 발생합니다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3578479"/>
            <a:ext cx="65341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0046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키보드 이벤트 메서드</a:t>
            </a:r>
            <a:r>
              <a:rPr lang="en-US" altLang="ko-KR" sz="3600" b="1" dirty="0" smtClean="0"/>
              <a:t>_(*</a:t>
            </a:r>
            <a:r>
              <a:rPr lang="ko-KR" altLang="en-US" sz="3600" b="1" dirty="0" err="1" smtClean="0"/>
              <a:t>교재실습</a:t>
            </a:r>
            <a:r>
              <a:rPr lang="en-US" altLang="ko-KR" sz="3600" b="1" dirty="0" smtClean="0"/>
              <a:t>)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키보드 이벤트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사용자가 키보드로 입력을 하면 발생합니다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962925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&gt; ex. </a:t>
            </a:r>
            <a:r>
              <a:rPr lang="ko-KR" altLang="en-US" sz="1400" dirty="0" smtClean="0"/>
              <a:t>키를 누르거나 키에서 손을 떼면 키보드 이벤트가 발생합니다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329" y="3404885"/>
            <a:ext cx="5407342" cy="33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161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키보드 이벤트 메서드</a:t>
            </a:r>
            <a:r>
              <a:rPr lang="en-US" altLang="ko-KR" sz="3600" b="1" dirty="0" smtClean="0"/>
              <a:t>_(*</a:t>
            </a:r>
            <a:r>
              <a:rPr lang="ko-KR" altLang="en-US" sz="3600" b="1" dirty="0" err="1" smtClean="0"/>
              <a:t>교재실습</a:t>
            </a:r>
            <a:r>
              <a:rPr lang="en-US" altLang="ko-KR" sz="3600" b="1" dirty="0" smtClean="0"/>
              <a:t>)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655148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키보드 이벤트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사용자가 키보드로 입력을 하면 발생합니다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913698" y="2962925"/>
            <a:ext cx="6364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&gt; ex. </a:t>
            </a:r>
            <a:r>
              <a:rPr lang="ko-KR" altLang="en-US" sz="1400" dirty="0" smtClean="0"/>
              <a:t>키를 누르거나 키에서 손을 떼면 키보드 이벤트가 발생합니다</a:t>
            </a:r>
            <a:r>
              <a:rPr lang="en-US" altLang="ko-KR" sz="1400" dirty="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314648" y="3199567"/>
            <a:ext cx="7562704" cy="3564225"/>
            <a:chOff x="452583" y="3199567"/>
            <a:chExt cx="7562704" cy="35642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780" y="3199567"/>
              <a:ext cx="4526280" cy="61591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583" y="3920026"/>
              <a:ext cx="2625897" cy="284376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9712" y="3342322"/>
              <a:ext cx="2695575" cy="2657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5575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이벤트가 발생한 요소 추적하기</a:t>
            </a:r>
            <a:endParaRPr lang="ko-KR" altLang="en-US" sz="36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817155" y="3246593"/>
            <a:ext cx="10557690" cy="2902747"/>
            <a:chOff x="378691" y="3505673"/>
            <a:chExt cx="10557690" cy="290274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b="67065"/>
            <a:stretch/>
          </p:blipFill>
          <p:spPr>
            <a:xfrm>
              <a:off x="378691" y="3505673"/>
              <a:ext cx="5627515" cy="172164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33758"/>
            <a:stretch/>
          </p:blipFill>
          <p:spPr>
            <a:xfrm>
              <a:off x="6218872" y="3505673"/>
              <a:ext cx="4717509" cy="2902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67486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이벤트가 발생한 요소 추적하기</a:t>
            </a:r>
            <a:endParaRPr lang="ko-KR" altLang="en-US" sz="3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2754766"/>
            <a:ext cx="6467475" cy="8667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75247" y="3757484"/>
            <a:ext cx="11441507" cy="2850016"/>
            <a:chOff x="276225" y="3757484"/>
            <a:chExt cx="11441507" cy="285001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225" y="3757484"/>
              <a:ext cx="5652135" cy="122164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2177" y="3757484"/>
              <a:ext cx="5725555" cy="2850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92522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이벤트가 발생한 요소 추적하기</a:t>
            </a:r>
            <a:endParaRPr lang="ko-KR" altLang="en-US" sz="36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61147" y="2750819"/>
            <a:ext cx="11269706" cy="3838575"/>
            <a:chOff x="378692" y="2750819"/>
            <a:chExt cx="11269706" cy="38385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2" y="2750819"/>
              <a:ext cx="3638550" cy="31527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0995" y="2750819"/>
              <a:ext cx="3292261" cy="38385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7009" y="2750819"/>
              <a:ext cx="4071389" cy="117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268843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그룹 이벤트 등록 및 삭제하기</a:t>
            </a:r>
            <a:endParaRPr lang="ko-KR" altLang="en-US" sz="3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59" y="3290128"/>
            <a:ext cx="7458882" cy="296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655148"/>
            <a:ext cx="92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on( )</a:t>
            </a:r>
            <a:r>
              <a:rPr lang="ko-KR" altLang="en-US" sz="1400" smtClean="0"/>
              <a:t>메서드는 선택한 요소에 이벤트를 등록한 이후에도 새롭게 생성되거나 복제된 요소에 이벤트 적용 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962925"/>
            <a:ext cx="8989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&gt; </a:t>
            </a:r>
            <a:r>
              <a:rPr lang="ko-KR" altLang="en-US" sz="1400" smtClean="0"/>
              <a:t>즉</a:t>
            </a:r>
            <a:r>
              <a:rPr lang="en-US" altLang="ko-KR" sz="1400" smtClean="0"/>
              <a:t>, </a:t>
            </a:r>
            <a:r>
              <a:rPr lang="ko-KR" altLang="en-US" sz="1400" smtClean="0"/>
              <a:t>동적으로 생성되거나 복제된 요소에도 이벤트 등록 가능</a:t>
            </a:r>
            <a:r>
              <a:rPr lang="en-US" altLang="ko-KR" sz="140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0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자료형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815277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그룹 이벤트 등록 및 삭제하기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655148"/>
            <a:ext cx="92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on( )</a:t>
            </a:r>
            <a:r>
              <a:rPr lang="ko-KR" altLang="en-US" sz="1400" smtClean="0"/>
              <a:t>메서드는 선택한 요소에 이벤트를 등록한 이후에도 새롭게 생성되거나 복제된 요소에 이벤트 적용 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962925"/>
            <a:ext cx="8989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&gt; </a:t>
            </a:r>
            <a:r>
              <a:rPr lang="ko-KR" altLang="en-US" sz="1400" smtClean="0"/>
              <a:t>즉</a:t>
            </a:r>
            <a:r>
              <a:rPr lang="en-US" altLang="ko-KR" sz="1400" smtClean="0"/>
              <a:t>, </a:t>
            </a:r>
            <a:r>
              <a:rPr lang="ko-KR" altLang="en-US" sz="1400" smtClean="0"/>
              <a:t>동적으로 생성되거나 복제된 요소에도 이벤트 등록 가능</a:t>
            </a:r>
            <a:r>
              <a:rPr lang="en-US" altLang="ko-KR" sz="140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54" y="3384247"/>
            <a:ext cx="6545692" cy="32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63218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그룹 이벤트 등록 및 삭제하기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655148"/>
            <a:ext cx="92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on( )</a:t>
            </a:r>
            <a:r>
              <a:rPr lang="ko-KR" altLang="en-US" sz="1400" smtClean="0"/>
              <a:t>메서드는 선택한 요소에 이벤트를 등록한 이후에도 새롭게 생성되거나 복제된 요소에 이벤트 적용 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962925"/>
            <a:ext cx="8989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&gt; </a:t>
            </a:r>
            <a:r>
              <a:rPr lang="ko-KR" altLang="en-US" sz="1400" smtClean="0"/>
              <a:t>즉</a:t>
            </a:r>
            <a:r>
              <a:rPr lang="en-US" altLang="ko-KR" sz="1400" smtClean="0"/>
              <a:t>, </a:t>
            </a:r>
            <a:r>
              <a:rPr lang="ko-KR" altLang="en-US" sz="1400" smtClean="0"/>
              <a:t>동적으로 생성되거나 복제된 요소에도 이벤트 등록 가능</a:t>
            </a:r>
            <a:r>
              <a:rPr lang="en-US" altLang="ko-KR" sz="140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70" y="4943959"/>
            <a:ext cx="9279140" cy="158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587" y="3465964"/>
            <a:ext cx="381627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94"/>
          <a:stretch/>
        </p:blipFill>
        <p:spPr bwMode="auto">
          <a:xfrm>
            <a:off x="178959" y="3465964"/>
            <a:ext cx="3493156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34" y="3334213"/>
            <a:ext cx="3947001" cy="169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44461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그룹 이벤트 등록 및 삭제하기</a:t>
            </a:r>
            <a:r>
              <a:rPr lang="en-US" altLang="ko-KR" sz="3600" b="1" smtClean="0"/>
              <a:t>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655148"/>
            <a:ext cx="92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on( )</a:t>
            </a:r>
            <a:r>
              <a:rPr lang="ko-KR" altLang="en-US" sz="1400" smtClean="0"/>
              <a:t>메서드는 선택한 요소에 이벤트를 등록한 이후에도 새롭게 생성되거나 복제된 요소에 이벤트 적용 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962925"/>
            <a:ext cx="8989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&gt; </a:t>
            </a:r>
            <a:r>
              <a:rPr lang="ko-KR" altLang="en-US" sz="1400" smtClean="0"/>
              <a:t>즉</a:t>
            </a:r>
            <a:r>
              <a:rPr lang="en-US" altLang="ko-KR" sz="1400" smtClean="0"/>
              <a:t>, </a:t>
            </a:r>
            <a:r>
              <a:rPr lang="ko-KR" altLang="en-US" sz="1400" smtClean="0"/>
              <a:t>동적으로 생성되거나 복제된 요소에도 이벤트 등록 가능</a:t>
            </a:r>
            <a:r>
              <a:rPr lang="en-US" altLang="ko-KR" sz="140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20457" y="3663069"/>
            <a:ext cx="12232915" cy="2817560"/>
            <a:chOff x="0" y="3663069"/>
            <a:chExt cx="12232915" cy="281756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663069"/>
              <a:ext cx="6506802" cy="2817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9430" y="4024069"/>
              <a:ext cx="5573485" cy="2456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969474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그룹 이벤트 등록 및 삭제하기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655148"/>
            <a:ext cx="92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delegate( )</a:t>
            </a:r>
            <a:r>
              <a:rPr lang="ko-KR" altLang="en-US" sz="1400"/>
              <a:t> </a:t>
            </a:r>
            <a:r>
              <a:rPr lang="ko-KR" altLang="en-US" sz="1400" smtClean="0"/>
              <a:t>이벤트 등록 메서드는 선택한 요소의 하위 요소에 이벤트를 등록합니다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962925"/>
            <a:ext cx="8989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&gt; </a:t>
            </a:r>
            <a:r>
              <a:rPr lang="ko-KR" altLang="en-US" sz="1400" smtClean="0"/>
              <a:t>즉</a:t>
            </a:r>
            <a:r>
              <a:rPr lang="en-US" altLang="ko-KR" sz="1400" smtClean="0"/>
              <a:t>, </a:t>
            </a:r>
            <a:r>
              <a:rPr lang="ko-KR" altLang="en-US" sz="1400" smtClean="0"/>
              <a:t>동적으로 생성되거나 복제된 요소에도 이벤트 등록 가능</a:t>
            </a:r>
            <a:r>
              <a:rPr lang="en-US" altLang="ko-KR" sz="140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3270702"/>
            <a:ext cx="92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one( )</a:t>
            </a:r>
            <a:r>
              <a:rPr lang="ko-KR" altLang="en-US" sz="1400"/>
              <a:t> </a:t>
            </a:r>
            <a:r>
              <a:rPr lang="ko-KR" altLang="en-US" sz="1400" smtClean="0"/>
              <a:t>이벤트 등록 메서드는 이벤트가 </a:t>
            </a:r>
            <a:r>
              <a:rPr lang="en-US" altLang="ko-KR" sz="1400" smtClean="0"/>
              <a:t>1</a:t>
            </a:r>
            <a:r>
              <a:rPr lang="ko-KR" altLang="en-US" sz="1400" smtClean="0"/>
              <a:t>회 발생하면 자동으로 등록된 이벤트가 제거됩니다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7771" y="3685269"/>
            <a:ext cx="10356459" cy="3114675"/>
            <a:chOff x="378692" y="3743325"/>
            <a:chExt cx="10356459" cy="311467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2" y="3743325"/>
              <a:ext cx="4991100" cy="202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9751" y="3743325"/>
              <a:ext cx="5105400" cy="3114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607467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그룹 이벤트 등록 및 삭제하기</a:t>
            </a:r>
            <a:r>
              <a:rPr lang="en-US" altLang="ko-KR" sz="3600" b="1" smtClean="0"/>
              <a:t>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655148"/>
            <a:ext cx="92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delegate( )</a:t>
            </a:r>
            <a:r>
              <a:rPr lang="ko-KR" altLang="en-US" sz="1400"/>
              <a:t> </a:t>
            </a:r>
            <a:r>
              <a:rPr lang="ko-KR" altLang="en-US" sz="1400" smtClean="0"/>
              <a:t>이벤트 등록 메서드는 선택한 요소의 하위 요소에 이벤트를 등록합니다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2962925"/>
            <a:ext cx="8989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&gt; </a:t>
            </a:r>
            <a:r>
              <a:rPr lang="ko-KR" altLang="en-US" sz="1400" smtClean="0"/>
              <a:t>즉</a:t>
            </a:r>
            <a:r>
              <a:rPr lang="en-US" altLang="ko-KR" sz="1400" smtClean="0"/>
              <a:t>, </a:t>
            </a:r>
            <a:r>
              <a:rPr lang="ko-KR" altLang="en-US" sz="1400" smtClean="0"/>
              <a:t>동적으로 생성되거나 복제된 요소에도 이벤트 등록 가능</a:t>
            </a:r>
            <a:r>
              <a:rPr lang="en-US" altLang="ko-KR" sz="140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456849" y="3270702"/>
            <a:ext cx="92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one( )</a:t>
            </a:r>
            <a:r>
              <a:rPr lang="ko-KR" altLang="en-US" sz="1400"/>
              <a:t> </a:t>
            </a:r>
            <a:r>
              <a:rPr lang="ko-KR" altLang="en-US" sz="1400" smtClean="0"/>
              <a:t>이벤트 등록 메서드는 이벤트가 </a:t>
            </a:r>
            <a:r>
              <a:rPr lang="en-US" altLang="ko-KR" sz="1400" smtClean="0"/>
              <a:t>1</a:t>
            </a:r>
            <a:r>
              <a:rPr lang="ko-KR" altLang="en-US" sz="1400" smtClean="0"/>
              <a:t>회 발생하면 자동으로 등록된 이벤트가 제거됩니다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91400" y="3884613"/>
            <a:ext cx="11609201" cy="2628900"/>
            <a:chOff x="378692" y="3884613"/>
            <a:chExt cx="11609201" cy="26289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2" y="3884613"/>
              <a:ext cx="4610100" cy="193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7993" y="3884613"/>
              <a:ext cx="6819900" cy="262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645761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이벤트 제거 메서드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782196" y="2655148"/>
            <a:ext cx="662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이벤트 제거 메서드를 사용하면 이전에 등록된 이벤트를 제거할 수 있습니다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3341688"/>
            <a:ext cx="577215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625384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이벤트 제거 메서드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782196" y="2655148"/>
            <a:ext cx="662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이벤트 제거 메서드를 사용하면 이전에 등록된 이벤트를 제거할 수 있습니다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949" y="2962925"/>
            <a:ext cx="6500103" cy="364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12899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이벤트 제거 메서드</a:t>
            </a:r>
            <a:r>
              <a:rPr lang="en-US" altLang="ko-KR" sz="3600" b="1" smtClean="0"/>
              <a:t>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782196" y="2655148"/>
            <a:ext cx="662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이벤트 제거 메서드를 사용하면 이전에 등록된 이벤트를 제거할 수 있습니다</a:t>
            </a:r>
            <a:r>
              <a:rPr lang="en-US" altLang="ko-KR" sz="1400" smtClean="0"/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2971" y="3074613"/>
            <a:ext cx="10726058" cy="3725331"/>
            <a:chOff x="595085" y="3132669"/>
            <a:chExt cx="10726058" cy="3725331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85" y="3132669"/>
              <a:ext cx="4819650" cy="2143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09" y="3132669"/>
              <a:ext cx="5680034" cy="3725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9075983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총 정리 실습</a:t>
            </a:r>
            <a:r>
              <a:rPr lang="en-US" altLang="ko-KR" sz="3600" b="1" smtClean="0"/>
              <a:t>/ </a:t>
            </a:r>
            <a:r>
              <a:rPr lang="ko-KR" altLang="en-US" sz="3600" b="1" smtClean="0"/>
              <a:t>글자 확대</a:t>
            </a:r>
            <a:r>
              <a:rPr lang="en-US" altLang="ko-KR" sz="3600" b="1" smtClean="0"/>
              <a:t>.</a:t>
            </a:r>
            <a:r>
              <a:rPr lang="ko-KR" altLang="en-US" sz="3600" b="1" smtClean="0"/>
              <a:t>축소 버튼만들기</a:t>
            </a:r>
            <a:r>
              <a:rPr lang="en-US" altLang="ko-KR" sz="3600" b="1" smtClean="0"/>
              <a:t>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2618823"/>
            <a:ext cx="57245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80357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총 정리 실습</a:t>
            </a:r>
            <a:r>
              <a:rPr lang="en-US" altLang="ko-KR" sz="3600" b="1" smtClean="0"/>
              <a:t>/ </a:t>
            </a:r>
            <a:r>
              <a:rPr lang="ko-KR" altLang="en-US" sz="3600" b="1" smtClean="0"/>
              <a:t>글자 확대</a:t>
            </a:r>
            <a:r>
              <a:rPr lang="en-US" altLang="ko-KR" sz="3600" b="1" smtClean="0"/>
              <a:t>.</a:t>
            </a:r>
            <a:r>
              <a:rPr lang="ko-KR" altLang="en-US" sz="3600" b="1" smtClean="0"/>
              <a:t>축소 버튼만들기</a:t>
            </a:r>
            <a:r>
              <a:rPr lang="en-US" altLang="ko-KR" sz="3600" b="1" smtClean="0"/>
              <a:t>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2653835"/>
            <a:ext cx="5378223" cy="40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14" y="2653167"/>
            <a:ext cx="4223657" cy="409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027420" y="3474720"/>
            <a:ext cx="2819400" cy="2438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117" y="3443287"/>
            <a:ext cx="3036883" cy="275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771" y="3111500"/>
            <a:ext cx="1416538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64" y="4795520"/>
            <a:ext cx="4408958" cy="43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020" y="4478020"/>
            <a:ext cx="1416538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23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자료형 종류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CD08A8-C223-4EAA-BAC9-BAA3A78A32E1}"/>
              </a:ext>
            </a:extLst>
          </p:cNvPr>
          <p:cNvGrpSpPr/>
          <p:nvPr/>
        </p:nvGrpSpPr>
        <p:grpSpPr>
          <a:xfrm>
            <a:off x="2400300" y="2765416"/>
            <a:ext cx="7391401" cy="615554"/>
            <a:chOff x="1945555" y="2765416"/>
            <a:chExt cx="7391401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945555" y="2765416"/>
              <a:ext cx="6388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자료형</a:t>
              </a:r>
              <a:r>
                <a:rPr lang="en-US" altLang="ko-KR" sz="1400" dirty="0"/>
                <a:t>(Data Type) </a:t>
              </a:r>
              <a:r>
                <a:rPr lang="ko-KR" altLang="en-US" sz="1400" dirty="0"/>
                <a:t>이란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컴퓨터가 처리하는 자료의 형태를 의미합니다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1945555" y="3073193"/>
              <a:ext cx="7391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자료형은 값이 하나인 </a:t>
              </a:r>
              <a:r>
                <a:rPr lang="en-US" altLang="ko-KR" sz="1400" dirty="0"/>
                <a:t>‘</a:t>
              </a:r>
              <a:r>
                <a:rPr lang="ko-KR" altLang="en-US" sz="1400" dirty="0"/>
                <a:t>기본형</a:t>
              </a:r>
              <a:r>
                <a:rPr lang="en-US" altLang="ko-KR" sz="1400" dirty="0"/>
                <a:t>’</a:t>
              </a:r>
              <a:r>
                <a:rPr lang="ko-KR" altLang="en-US" sz="1400" dirty="0"/>
                <a:t>과 여러 값을 한꺼번에 담고 있는 </a:t>
              </a:r>
              <a:r>
                <a:rPr lang="en-US" altLang="ko-KR" sz="1400" dirty="0"/>
                <a:t>‘</a:t>
              </a:r>
              <a:r>
                <a:rPr lang="ko-KR" altLang="en-US" sz="1400" dirty="0"/>
                <a:t>복합형</a:t>
              </a:r>
              <a:r>
                <a:rPr lang="en-US" altLang="ko-KR" sz="1400" dirty="0"/>
                <a:t>’ </a:t>
              </a:r>
              <a:r>
                <a:rPr lang="ko-KR" altLang="en-US" sz="1400" dirty="0"/>
                <a:t>으로 구별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79D165D-A93A-4CF8-8FEF-A59D93DF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35" y="3600142"/>
            <a:ext cx="8019330" cy="279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79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총 정리 실습</a:t>
            </a:r>
            <a:r>
              <a:rPr lang="en-US" altLang="ko-KR" sz="3600" b="1" smtClean="0"/>
              <a:t>/ </a:t>
            </a:r>
            <a:r>
              <a:rPr lang="ko-KR" altLang="en-US" sz="3600" b="1" smtClean="0"/>
              <a:t>글자 확대</a:t>
            </a:r>
            <a:r>
              <a:rPr lang="en-US" altLang="ko-KR" sz="3600" b="1" smtClean="0"/>
              <a:t>.</a:t>
            </a:r>
            <a:r>
              <a:rPr lang="ko-KR" altLang="en-US" sz="3600" b="1" smtClean="0"/>
              <a:t>축소 버튼만들기</a:t>
            </a:r>
            <a:r>
              <a:rPr lang="en-US" altLang="ko-KR" sz="3600" b="1" smtClean="0"/>
              <a:t>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2653835"/>
            <a:ext cx="5378223" cy="40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14" y="2653167"/>
            <a:ext cx="4223657" cy="409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648512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도전 </a:t>
            </a:r>
            <a:r>
              <a:rPr lang="en-US" altLang="ko-KR" sz="3600" b="1" smtClean="0"/>
              <a:t>mission! 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452583" y="3194588"/>
            <a:ext cx="11456633" cy="3165528"/>
            <a:chOff x="452583" y="2900120"/>
            <a:chExt cx="11456633" cy="3165528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2900120"/>
              <a:ext cx="5476875" cy="243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993" y="2900120"/>
              <a:ext cx="5821223" cy="3165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4" y="969774"/>
            <a:ext cx="3064553" cy="180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804434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다양한 효과와 애니메이션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9821691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효과 및 애니메이션 메서드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1471" y="2655148"/>
            <a:ext cx="860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효과</a:t>
            </a:r>
            <a:r>
              <a:rPr lang="en-US" altLang="ko-KR" sz="1400" b="1" smtClean="0">
                <a:solidFill>
                  <a:srgbClr val="FF0000"/>
                </a:solidFill>
              </a:rPr>
              <a:t>(Effect) </a:t>
            </a:r>
            <a:r>
              <a:rPr lang="ko-KR" altLang="en-US" sz="1400" b="1" smtClean="0">
                <a:solidFill>
                  <a:srgbClr val="FF0000"/>
                </a:solidFill>
              </a:rPr>
              <a:t>메서드를 이용하면 스타일</a:t>
            </a:r>
            <a:r>
              <a:rPr lang="en-US" altLang="ko-KR" sz="1400" b="1" smtClean="0">
                <a:solidFill>
                  <a:srgbClr val="FF0000"/>
                </a:solidFill>
              </a:rPr>
              <a:t>(CSS)</a:t>
            </a:r>
            <a:r>
              <a:rPr lang="ko-KR" altLang="en-US" sz="1400" b="1" smtClean="0">
                <a:solidFill>
                  <a:srgbClr val="FF0000"/>
                </a:solidFill>
              </a:rPr>
              <a:t>를 이용하는 것보다 좀 더 역동적으로 만들 수 있습니다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2962925"/>
            <a:ext cx="12192000" cy="3984362"/>
            <a:chOff x="0" y="2962925"/>
            <a:chExt cx="12192000" cy="3984362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962925"/>
              <a:ext cx="5672109" cy="1286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8725" y="2962925"/>
              <a:ext cx="6423275" cy="3984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33137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효과 및 애니메이션 메서드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651986" y="2655148"/>
            <a:ext cx="860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효과 메서드는 효과 소요시간</a:t>
            </a:r>
            <a:r>
              <a:rPr lang="en-US" altLang="ko-KR" sz="1400" b="1" smtClean="0">
                <a:solidFill>
                  <a:srgbClr val="FF0000"/>
                </a:solidFill>
              </a:rPr>
              <a:t>, </a:t>
            </a:r>
            <a:r>
              <a:rPr lang="ko-KR" altLang="en-US" sz="1400" b="1" smtClean="0">
                <a:solidFill>
                  <a:srgbClr val="FF0000"/>
                </a:solidFill>
              </a:rPr>
              <a:t>가속도</a:t>
            </a:r>
            <a:r>
              <a:rPr lang="en-US" altLang="ko-KR" sz="1400" b="1" smtClean="0">
                <a:solidFill>
                  <a:srgbClr val="FF0000"/>
                </a:solidFill>
              </a:rPr>
              <a:t>, </a:t>
            </a:r>
            <a:r>
              <a:rPr lang="ko-KR" altLang="en-US" sz="1400" b="1" smtClean="0">
                <a:solidFill>
                  <a:srgbClr val="FF0000"/>
                </a:solidFill>
              </a:rPr>
              <a:t>콜백함수를 인자값으로 전달할 수 있습니다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42" y="2976563"/>
            <a:ext cx="5320056" cy="64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15" y="3000507"/>
            <a:ext cx="5401839" cy="385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42" y="3617940"/>
            <a:ext cx="35433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43" y="5132759"/>
            <a:ext cx="5320056" cy="501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59455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효과 및 애니메이션 메서드</a:t>
            </a:r>
            <a:r>
              <a:rPr lang="en-US" altLang="ko-KR" sz="3600" b="1" smtClean="0"/>
              <a:t>_fadeTo( )(*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651986" y="2655148"/>
            <a:ext cx="860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투명도는 </a:t>
            </a:r>
            <a:r>
              <a:rPr lang="en-US" altLang="ko-KR" sz="1400" b="1" smtClean="0">
                <a:solidFill>
                  <a:srgbClr val="FF0000"/>
                </a:solidFill>
              </a:rPr>
              <a:t>1</a:t>
            </a:r>
            <a:r>
              <a:rPr lang="ko-KR" altLang="en-US" sz="1400" b="1" smtClean="0">
                <a:solidFill>
                  <a:srgbClr val="FF0000"/>
                </a:solidFill>
              </a:rPr>
              <a:t>에 가까울수록 선명하게 보입니다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2" y="2962925"/>
            <a:ext cx="56388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9419"/>
            <a:ext cx="5254329" cy="359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40521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효과 및 애니메이션 메서드</a:t>
            </a:r>
            <a:r>
              <a:rPr lang="en-US" altLang="ko-KR" sz="3600" b="1" smtClean="0"/>
              <a:t>_fadeTo( )(*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651986" y="2655148"/>
            <a:ext cx="860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투명도는 </a:t>
            </a:r>
            <a:r>
              <a:rPr lang="en-US" altLang="ko-KR" sz="1400" b="1" smtClean="0">
                <a:solidFill>
                  <a:srgbClr val="FF0000"/>
                </a:solidFill>
              </a:rPr>
              <a:t>1</a:t>
            </a:r>
            <a:r>
              <a:rPr lang="ko-KR" altLang="en-US" sz="1400" b="1" smtClean="0">
                <a:solidFill>
                  <a:srgbClr val="FF0000"/>
                </a:solidFill>
              </a:rPr>
              <a:t>에 가까울수록 선명하게 보입니다</a:t>
            </a:r>
            <a:r>
              <a:rPr lang="en-US" altLang="ko-KR" sz="1400" b="1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22" y="3079101"/>
            <a:ext cx="2590556" cy="357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95965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효과 및 애니메이션 메서드</a:t>
            </a:r>
            <a:r>
              <a:rPr lang="en-US" altLang="ko-KR" sz="3600" b="1" smtClean="0"/>
              <a:t>_animate( )(*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651986" y="2655148"/>
            <a:ext cx="860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Animate( ) </a:t>
            </a:r>
            <a:r>
              <a:rPr lang="ko-KR" altLang="en-US" sz="1400" b="1" smtClean="0">
                <a:solidFill>
                  <a:srgbClr val="FF0000"/>
                </a:solidFill>
              </a:rPr>
              <a:t>메서드를 이용하면 선택한 요소에 다양한 동작</a:t>
            </a:r>
            <a:r>
              <a:rPr lang="en-US" altLang="ko-KR" sz="1400" b="1" smtClean="0">
                <a:solidFill>
                  <a:srgbClr val="FF0000"/>
                </a:solidFill>
              </a:rPr>
              <a:t>(Motion)</a:t>
            </a:r>
            <a:r>
              <a:rPr lang="ko-KR" altLang="en-US" sz="1400" b="1" smtClean="0">
                <a:solidFill>
                  <a:srgbClr val="FF0000"/>
                </a:solidFill>
              </a:rPr>
              <a:t>효과 적용 가능</a:t>
            </a:r>
            <a:r>
              <a:rPr lang="en-US" altLang="ko-KR" sz="1400" b="1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54" y="2962925"/>
            <a:ext cx="56197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405057" y="3184997"/>
            <a:ext cx="9381886" cy="3673003"/>
            <a:chOff x="174172" y="3184997"/>
            <a:chExt cx="9381886" cy="3673003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72" y="4020200"/>
              <a:ext cx="5286375" cy="1685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6515" y="3184997"/>
              <a:ext cx="3599543" cy="36730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0005107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애니메이션 효과 제어 메서드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651986" y="2655148"/>
            <a:ext cx="860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효과 또는 애니메이션이 적용된 요소의 동작을 제어하는 메서드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5637" y="3094492"/>
            <a:ext cx="11360726" cy="3571875"/>
            <a:chOff x="452583" y="3094492"/>
            <a:chExt cx="11360726" cy="3571875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5959" y="3094492"/>
              <a:ext cx="5467350" cy="3571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3137809"/>
              <a:ext cx="5772150" cy="161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505568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애니메이션 효과 제어 메서드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651986" y="2655148"/>
            <a:ext cx="8609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0000"/>
                </a:solidFill>
              </a:rPr>
              <a:t>효과 또는 애니메이션이 적용된 요소의 동작을 제어하는 메서드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51" y="1222049"/>
            <a:ext cx="10164698" cy="497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0139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자료형 확인하는 방법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CD08A8-C223-4EAA-BAC9-BAA3A78A32E1}"/>
              </a:ext>
            </a:extLst>
          </p:cNvPr>
          <p:cNvGrpSpPr/>
          <p:nvPr/>
        </p:nvGrpSpPr>
        <p:grpSpPr>
          <a:xfrm>
            <a:off x="2243318" y="2765416"/>
            <a:ext cx="7705365" cy="615554"/>
            <a:chOff x="1945555" y="2765416"/>
            <a:chExt cx="7705365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945555" y="2765416"/>
              <a:ext cx="77053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변수 </a:t>
              </a:r>
              <a:r>
                <a:rPr lang="en-US" altLang="ko-KR" sz="1400" dirty="0"/>
                <a:t>value</a:t>
              </a:r>
              <a:r>
                <a:rPr lang="ko-KR" altLang="en-US" sz="1400" dirty="0"/>
                <a:t>에 </a:t>
              </a:r>
              <a:r>
                <a:rPr lang="en-US" altLang="ko-KR" sz="1400" dirty="0"/>
                <a:t>10</a:t>
              </a:r>
              <a:r>
                <a:rPr lang="ko-KR" altLang="en-US" sz="1400" dirty="0"/>
                <a:t>을 저장하면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자료형은 숫자형이 되며</a:t>
              </a:r>
              <a:r>
                <a:rPr lang="en-US" altLang="ko-KR" sz="1400" dirty="0"/>
                <a:t>, “10”</a:t>
              </a:r>
              <a:r>
                <a:rPr lang="ko-KR" altLang="en-US" sz="1400" dirty="0"/>
                <a:t>을 저장하면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문자열이 됩니다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1945555" y="3073193"/>
              <a:ext cx="7391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변수가 어떤 </a:t>
              </a:r>
              <a:r>
                <a:rPr lang="ko-KR" altLang="en-US" sz="1400" dirty="0" err="1"/>
                <a:t>자료형인지</a:t>
              </a:r>
              <a:r>
                <a:rPr lang="ko-KR" altLang="en-US" sz="1400" dirty="0"/>
                <a:t> 알고 싶을 때에는 </a:t>
              </a:r>
              <a:r>
                <a:rPr lang="en-US" altLang="ko-KR" sz="1400" dirty="0"/>
                <a:t>“</a:t>
              </a:r>
              <a:r>
                <a:rPr lang="en-US" altLang="ko-KR" sz="1400" dirty="0" err="1"/>
                <a:t>typeof</a:t>
              </a:r>
              <a:r>
                <a:rPr lang="en-US" altLang="ko-KR" sz="1400" dirty="0"/>
                <a:t>” </a:t>
              </a:r>
              <a:r>
                <a:rPr lang="ko-KR" altLang="en-US" sz="1400" dirty="0"/>
                <a:t>연산자 사용하면 확인 가능</a:t>
              </a:r>
              <a:r>
                <a:rPr lang="en-US" altLang="ko-KR" sz="1400" dirty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21454B9-1C7A-4BD1-980A-07E4D8A1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365" y="4096738"/>
            <a:ext cx="2975270" cy="20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07690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애니메이션 효과 제어 메서드</a:t>
            </a:r>
            <a:r>
              <a:rPr lang="en-US" altLang="ko-KR" sz="3600" b="1" smtClean="0"/>
              <a:t>_stop( ) / delay( )</a:t>
            </a:r>
            <a:endParaRPr lang="ko-KR" altLang="en-US" sz="36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213593" y="2655148"/>
            <a:ext cx="5764815" cy="615554"/>
            <a:chOff x="1651986" y="2655148"/>
            <a:chExt cx="5764815" cy="615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651986" y="2655148"/>
              <a:ext cx="5764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Stop( )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요소에 적용한 애니메이션을 정지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651986" y="2962925"/>
              <a:ext cx="5764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delay( )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요소에 적용한 애니메이션을 지정한</a:t>
              </a:r>
              <a:r>
                <a:rPr lang="en-US" altLang="ko-KR" sz="1400" b="1">
                  <a:solidFill>
                    <a:srgbClr val="FF0000"/>
                  </a:solidFill>
                </a:rPr>
                <a:t>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시간만큼 지연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2" y="3496402"/>
            <a:ext cx="5497092" cy="161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80" y="3496402"/>
            <a:ext cx="5849256" cy="2005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80" y="5550899"/>
            <a:ext cx="30289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67791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애니메이션 효과 제어 메서드</a:t>
            </a:r>
            <a:r>
              <a:rPr lang="en-US" altLang="ko-KR" sz="3600" b="1" smtClean="0"/>
              <a:t>_stop( ) / delay( )</a:t>
            </a:r>
            <a:endParaRPr lang="ko-KR" altLang="en-US" sz="36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213593" y="2655148"/>
            <a:ext cx="5764815" cy="615554"/>
            <a:chOff x="1651986" y="2655148"/>
            <a:chExt cx="5764815" cy="615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651986" y="2655148"/>
              <a:ext cx="5764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Stop( )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요소에 적용한 애니메이션을 정지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651986" y="2962925"/>
              <a:ext cx="5764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delay( )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요소에 적용한 애니메이션을 지정한</a:t>
              </a:r>
              <a:r>
                <a:rPr lang="en-US" altLang="ko-KR" sz="1400" b="1">
                  <a:solidFill>
                    <a:srgbClr val="FF0000"/>
                  </a:solidFill>
                </a:rPr>
                <a:t>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시간만큼 지연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02204" y="3345711"/>
            <a:ext cx="9587593" cy="3383672"/>
            <a:chOff x="615950" y="3345711"/>
            <a:chExt cx="9587593" cy="3383672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50" y="3345711"/>
              <a:ext cx="4631871" cy="3383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903" y="3424247"/>
              <a:ext cx="4824640" cy="3305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528" y="969774"/>
            <a:ext cx="3712029" cy="1140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13898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애니메이션 효과 제어 메서드</a:t>
            </a:r>
            <a:r>
              <a:rPr lang="en-US" altLang="ko-KR" sz="3600" b="1" smtClean="0"/>
              <a:t>_stop( ) / delay( )</a:t>
            </a:r>
            <a:endParaRPr lang="ko-KR" altLang="en-US" sz="36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213593" y="2655148"/>
            <a:ext cx="5764815" cy="615554"/>
            <a:chOff x="1651986" y="2655148"/>
            <a:chExt cx="5764815" cy="615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651986" y="2655148"/>
              <a:ext cx="5764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Stop( )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요소에 적용한 애니메이션을 정지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651986" y="2962925"/>
              <a:ext cx="5764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delay( )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요소에 적용한 애니메이션을 지정한</a:t>
              </a:r>
              <a:r>
                <a:rPr lang="en-US" altLang="ko-KR" sz="1400" b="1">
                  <a:solidFill>
                    <a:srgbClr val="FF0000"/>
                  </a:solidFill>
                </a:rPr>
                <a:t>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시간만큼 지연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71045" y="3270702"/>
            <a:ext cx="8707363" cy="3497262"/>
            <a:chOff x="0" y="3270702"/>
            <a:chExt cx="8707363" cy="3497262"/>
          </a:xfrm>
        </p:grpSpPr>
        <p:grpSp>
          <p:nvGrpSpPr>
            <p:cNvPr id="10" name="그룹 9"/>
            <p:cNvGrpSpPr/>
            <p:nvPr/>
          </p:nvGrpSpPr>
          <p:grpSpPr>
            <a:xfrm>
              <a:off x="0" y="3270702"/>
              <a:ext cx="5181600" cy="1475694"/>
              <a:chOff x="1533525" y="3429000"/>
              <a:chExt cx="5181600" cy="1475694"/>
            </a:xfrm>
          </p:grpSpPr>
          <p:pic>
            <p:nvPicPr>
              <p:cNvPr id="2253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5623" y="3429000"/>
                <a:ext cx="364807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53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525" y="3942669"/>
                <a:ext cx="5181600" cy="962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18" y="4746396"/>
              <a:ext cx="4964359" cy="1871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106" y="3499302"/>
              <a:ext cx="2771257" cy="3268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440" y="2930657"/>
            <a:ext cx="2810324" cy="383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9020896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애니메이션 효과 제어 메서드</a:t>
            </a:r>
            <a:r>
              <a:rPr lang="en-US" altLang="ko-KR" sz="3600" b="1" smtClean="0"/>
              <a:t>_queue( ) / dequeue( )</a:t>
            </a:r>
            <a:endParaRPr lang="ko-KR" altLang="en-US" sz="36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796142" y="2655148"/>
            <a:ext cx="8599716" cy="615554"/>
            <a:chOff x="1651986" y="2655148"/>
            <a:chExt cx="8599716" cy="615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651986" y="2655148"/>
              <a:ext cx="8599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queue( )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: queue( )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에 적용된 애니메이션 함수를 반환하거나 큐에 지정한 함수를 추가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651986" y="2962925"/>
              <a:ext cx="8599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dequeue( )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: queue( )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실행 이후에 적용된 애니메이션 메서드가 취소되지 않게 연결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3429000"/>
            <a:ext cx="64198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40568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애니메이션 효과 제어 메서드</a:t>
            </a:r>
            <a:r>
              <a:rPr lang="en-US" altLang="ko-KR" sz="3600" b="1" smtClean="0"/>
              <a:t>_queue( ) / dequeue( )</a:t>
            </a:r>
            <a:endParaRPr lang="ko-KR" altLang="en-US" sz="36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796142" y="2655148"/>
            <a:ext cx="8599716" cy="615554"/>
            <a:chOff x="1651986" y="2655148"/>
            <a:chExt cx="8599716" cy="615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651986" y="2655148"/>
              <a:ext cx="8599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queue( )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: queue( )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에 적용된 애니메이션 함수를 반환하거나 큐에 지정한 함수를 추가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651986" y="2962925"/>
              <a:ext cx="85997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rgbClr val="FF0000"/>
                  </a:solidFill>
                </a:rPr>
                <a:t>dequeue( ) 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</a:t>
              </a:r>
              <a:r>
                <a:rPr lang="en-US" altLang="ko-KR" sz="1400" b="1" smtClean="0">
                  <a:solidFill>
                    <a:srgbClr val="FF0000"/>
                  </a:solidFill>
                </a:rPr>
                <a:t>: queue( )</a:t>
              </a:r>
              <a:r>
                <a:rPr lang="ko-KR" altLang="en-US" sz="1400" b="1" smtClean="0">
                  <a:solidFill>
                    <a:srgbClr val="FF0000"/>
                  </a:solidFill>
                </a:rPr>
                <a:t>메서드 실행 이후에 적용된 애니메이션 메서드가 취소되지 않게 연결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606890" y="3429000"/>
            <a:ext cx="8978221" cy="3189288"/>
            <a:chOff x="162604" y="3429000"/>
            <a:chExt cx="8978221" cy="3189288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604" y="3429000"/>
              <a:ext cx="3267075" cy="847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604" y="4379913"/>
              <a:ext cx="3419475" cy="2238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0475" y="3429000"/>
              <a:ext cx="4024180" cy="3189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4975" y="3429000"/>
              <a:ext cx="1085850" cy="561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236387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애니메이션 효과 제어 메서드</a:t>
            </a:r>
            <a:r>
              <a:rPr lang="en-US" altLang="ko-KR" sz="3600" b="1" smtClean="0"/>
              <a:t>_clear</a:t>
            </a:r>
            <a:r>
              <a:rPr lang="en-US" altLang="ko-KR" sz="3600" b="1"/>
              <a:t>Q</a:t>
            </a:r>
            <a:r>
              <a:rPr lang="en-US" altLang="ko-KR" sz="3600" b="1" smtClean="0"/>
              <a:t>ueue( )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58471" y="2655148"/>
            <a:ext cx="907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clearQueue( ) </a:t>
            </a:r>
            <a:r>
              <a:rPr lang="ko-KR" altLang="en-US" sz="1400" b="1" smtClean="0">
                <a:solidFill>
                  <a:srgbClr val="FF0000"/>
                </a:solidFill>
              </a:rPr>
              <a:t>메서드 </a:t>
            </a:r>
            <a:r>
              <a:rPr lang="en-US" altLang="ko-KR" sz="1400" b="1" smtClean="0">
                <a:solidFill>
                  <a:srgbClr val="FF0000"/>
                </a:solidFill>
              </a:rPr>
              <a:t>: </a:t>
            </a:r>
            <a:r>
              <a:rPr lang="ko-KR" altLang="en-US" sz="1400" b="1" smtClean="0">
                <a:solidFill>
                  <a:srgbClr val="FF0000"/>
                </a:solidFill>
              </a:rPr>
              <a:t>진행중인 첫번째 애니메이션을 제외하고 큐에서 대기하는 모든 애니메이션 함수 제거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2" y="2957781"/>
            <a:ext cx="22288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745096" y="3279618"/>
            <a:ext cx="8701808" cy="3513737"/>
            <a:chOff x="378692" y="3279618"/>
            <a:chExt cx="8701808" cy="3513737"/>
          </a:xfrm>
        </p:grpSpPr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3" y="3327669"/>
              <a:ext cx="3240808" cy="1163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0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92" y="4579936"/>
              <a:ext cx="3580753" cy="2213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0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713" y="3279618"/>
              <a:ext cx="4903787" cy="3513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410447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총정리 실습</a:t>
            </a:r>
            <a:r>
              <a:rPr lang="en-US" altLang="ko-KR" sz="3600" b="1" smtClean="0"/>
              <a:t>! </a:t>
            </a:r>
            <a:r>
              <a:rPr lang="ko-KR" altLang="en-US" sz="3600" b="1" smtClean="0"/>
              <a:t>지정구간에서 슬라이드 요소만들기</a:t>
            </a:r>
            <a:endParaRPr lang="ko-KR" altLang="en-US" sz="36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929482" y="2541504"/>
            <a:ext cx="10333036" cy="4316496"/>
            <a:chOff x="204788" y="2541504"/>
            <a:chExt cx="10333036" cy="4316496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88" y="3011488"/>
              <a:ext cx="6296025" cy="324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0993" y="2541504"/>
              <a:ext cx="3936831" cy="4316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462010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도전 </a:t>
            </a:r>
            <a:r>
              <a:rPr lang="en-US" altLang="ko-KR" sz="3600" b="1" smtClean="0"/>
              <a:t>Mission(*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2774950"/>
            <a:ext cx="51339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2" y="3578225"/>
            <a:ext cx="49911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67" y="3578225"/>
            <a:ext cx="56197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92310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/>
              <a:t>도전 </a:t>
            </a:r>
            <a:r>
              <a:rPr lang="en-US" altLang="ko-KR" sz="3600" b="1" smtClean="0"/>
              <a:t>Mission(*</a:t>
            </a:r>
            <a:r>
              <a:rPr lang="ko-KR" altLang="en-US" sz="3600" b="1" smtClean="0"/>
              <a:t>교재실습</a:t>
            </a:r>
            <a:r>
              <a:rPr lang="en-US" altLang="ko-KR" sz="3600" b="1" smtClean="0"/>
              <a:t>)</a:t>
            </a:r>
            <a:endParaRPr lang="ko-KR" altLang="en-US" sz="3600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2618823"/>
            <a:ext cx="52101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950033" y="3187184"/>
            <a:ext cx="8291934" cy="3539284"/>
            <a:chOff x="261070" y="3187184"/>
            <a:chExt cx="8291934" cy="3539284"/>
          </a:xfrm>
        </p:grpSpPr>
        <p:pic>
          <p:nvPicPr>
            <p:cNvPr id="286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00" y="3187184"/>
              <a:ext cx="3480258" cy="942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70" y="4261285"/>
              <a:ext cx="3427527" cy="2465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692" y="3187184"/>
              <a:ext cx="3736969" cy="1673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7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379" y="5000037"/>
              <a:ext cx="4619625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3269417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제이쿼리</a:t>
            </a:r>
            <a:r>
              <a:rPr lang="ko-KR" altLang="en-US" b="1" dirty="0" smtClean="0"/>
              <a:t> 비동기 방식 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69117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문자형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315928" y="2765416"/>
            <a:ext cx="5560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문자형은 작은따옴표</a:t>
            </a:r>
            <a:r>
              <a:rPr lang="en-US" altLang="ko-KR" sz="1400" dirty="0"/>
              <a:t>(‘ ‘) </a:t>
            </a:r>
            <a:r>
              <a:rPr lang="ko-KR" altLang="en-US" sz="1400" dirty="0"/>
              <a:t>혹은 큰따옴표</a:t>
            </a:r>
            <a:r>
              <a:rPr lang="en-US" altLang="ko-KR" sz="1400" dirty="0"/>
              <a:t>(“ “)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묶은 자료 의미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3315928" y="3064661"/>
            <a:ext cx="6173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유의사항 </a:t>
            </a:r>
            <a:r>
              <a:rPr lang="en-US" altLang="ko-KR" sz="1400" dirty="0"/>
              <a:t>: </a:t>
            </a:r>
            <a:r>
              <a:rPr lang="ko-KR" altLang="en-US" sz="1400" dirty="0"/>
              <a:t>숫자도 작은 및 큰따옴표로 묶인 경우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문자형이 됩니다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99A74-FAA9-4D4B-A10D-43454A57E150}"/>
              </a:ext>
            </a:extLst>
          </p:cNvPr>
          <p:cNvSpPr txBox="1"/>
          <p:nvPr/>
        </p:nvSpPr>
        <p:spPr>
          <a:xfrm>
            <a:off x="3315928" y="3363907"/>
            <a:ext cx="6173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큰 따옴표로 묶은 문자형 안에 큰 따옴표로 묶은 문장을 넣고 싶다면</a:t>
            </a:r>
            <a:r>
              <a:rPr lang="en-US" altLang="ko-KR" sz="1400" dirty="0"/>
              <a:t>?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B227BF-B21F-48AD-8EFF-62229907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3962398"/>
            <a:ext cx="55530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906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Ajax</a:t>
            </a:r>
            <a:r>
              <a:rPr lang="ko-KR" altLang="en-US" sz="3500" b="1" dirty="0" smtClean="0"/>
              <a:t>란</a:t>
            </a:r>
            <a:r>
              <a:rPr lang="en-US" altLang="ko-KR" sz="3500" b="1" dirty="0" smtClean="0"/>
              <a:t>?</a:t>
            </a:r>
            <a:endParaRPr lang="ko-KR" altLang="en-US" sz="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392205" y="2683723"/>
            <a:ext cx="9407591" cy="1184398"/>
            <a:chOff x="1200684" y="2683723"/>
            <a:chExt cx="9407591" cy="11843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200686" y="2683723"/>
              <a:ext cx="731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Ajax(“</a:t>
              </a:r>
              <a:r>
                <a:rPr lang="en-US" altLang="ko-KR" sz="1400" b="1" dirty="0" err="1" smtClean="0">
                  <a:solidFill>
                    <a:srgbClr val="FF0000"/>
                  </a:solidFill>
                </a:rPr>
                <a:t>Asynchronus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sz="1400" b="1" dirty="0" err="1" smtClean="0">
                  <a:solidFill>
                    <a:srgbClr val="FF0000"/>
                  </a:solidFill>
                </a:rPr>
                <a:t>Javascript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 and XML”) :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비동기 방식의 자바스크립트와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XML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의미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200685" y="2973451"/>
              <a:ext cx="7603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/>
                <a:t>동기방식</a:t>
              </a:r>
              <a:r>
                <a:rPr lang="ko-KR" altLang="en-US" sz="1400" b="1" dirty="0" smtClean="0"/>
                <a:t> </a:t>
              </a:r>
              <a:r>
                <a:rPr lang="en-US" altLang="ko-KR" sz="1400" b="1" dirty="0" smtClean="0"/>
                <a:t>: </a:t>
              </a:r>
              <a:r>
                <a:rPr lang="ko-KR" altLang="en-US" sz="1400" b="1" dirty="0" smtClean="0"/>
                <a:t>서버에 신호를 보냈을 때</a:t>
              </a:r>
              <a:r>
                <a:rPr lang="en-US" altLang="ko-KR" sz="1400" b="1" dirty="0" smtClean="0"/>
                <a:t>, </a:t>
              </a:r>
              <a:r>
                <a:rPr lang="ko-KR" altLang="en-US" sz="1400" b="1" dirty="0" smtClean="0"/>
                <a:t>응답이 돌아와야 다음 동작을 수행할 수 있는 방식</a:t>
              </a:r>
              <a:endParaRPr lang="ko-KR" altLang="en-US" sz="14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200685" y="3281228"/>
              <a:ext cx="6757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/>
                <a:t>비동기방식</a:t>
              </a:r>
              <a:r>
                <a:rPr lang="ko-KR" altLang="en-US" sz="1400" b="1" dirty="0" smtClean="0"/>
                <a:t> </a:t>
              </a:r>
              <a:r>
                <a:rPr lang="en-US" altLang="ko-KR" sz="1400" b="1" dirty="0" smtClean="0"/>
                <a:t>: </a:t>
              </a:r>
              <a:r>
                <a:rPr lang="ko-KR" altLang="en-US" sz="1400" b="1" dirty="0" smtClean="0"/>
                <a:t>서버에서 신호가 돌아오지 않아도 다음 동작을 수행할 수 있는 방식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200684" y="3560344"/>
              <a:ext cx="9407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Ajax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를 사용하는 이유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사용자가 서버에 자료를 요청할 때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화면 전환없이 요청한 자료를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전송받을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 수 있기 때문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70" y="4482027"/>
            <a:ext cx="5705475" cy="1514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72" y="4530791"/>
            <a:ext cx="54768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081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웹 서버 설치하기</a:t>
            </a:r>
            <a:endParaRPr lang="ko-KR" altLang="en-US" sz="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724936" y="2683723"/>
            <a:ext cx="10742129" cy="597505"/>
            <a:chOff x="1200685" y="2683723"/>
            <a:chExt cx="10742129" cy="5975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200686" y="2683723"/>
              <a:ext cx="1074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웹 서버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웹 서비스를 제공하는 컴퓨터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/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외부에 있는 사용자가 완성된 웹 문서를 보려면 웹 서버에 데이터가 업로드 되어야 합니다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200685" y="2973451"/>
              <a:ext cx="7603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/>
                <a:t>오토셋</a:t>
              </a:r>
              <a:r>
                <a:rPr lang="ko-KR" altLang="en-US" sz="1400" b="1" dirty="0" smtClean="0"/>
                <a:t> </a:t>
              </a:r>
              <a:r>
                <a:rPr lang="en-US" altLang="ko-KR" sz="1400" b="1" dirty="0" smtClean="0"/>
                <a:t>: </a:t>
              </a:r>
              <a:r>
                <a:rPr lang="ko-KR" altLang="en-US" sz="1400" b="1" dirty="0" smtClean="0"/>
                <a:t>내 컴퓨터를 서버로 만들어 주는 프로그램 </a:t>
              </a:r>
              <a:r>
                <a:rPr lang="en-US" altLang="ko-KR" sz="1400" b="1" dirty="0" smtClean="0"/>
                <a:t>=&gt; </a:t>
              </a:r>
              <a:r>
                <a:rPr lang="ko-KR" altLang="en-US" sz="1400" b="1" dirty="0" smtClean="0"/>
                <a:t>구글 </a:t>
              </a:r>
              <a:r>
                <a:rPr lang="en-US" altLang="ko-KR" sz="1400" b="1" dirty="0" smtClean="0"/>
                <a:t>“</a:t>
              </a:r>
              <a:r>
                <a:rPr lang="ko-KR" altLang="en-US" sz="1400" b="1" dirty="0" err="1" smtClean="0"/>
                <a:t>오토셋</a:t>
              </a:r>
              <a:r>
                <a:rPr lang="ko-KR" altLang="en-US" sz="1400" b="1" dirty="0" smtClean="0"/>
                <a:t> 검색</a:t>
              </a:r>
              <a:r>
                <a:rPr lang="en-US" altLang="ko-KR" sz="1400" b="1" dirty="0" smtClean="0"/>
                <a:t>＂</a:t>
              </a:r>
              <a:endParaRPr lang="ko-KR" altLang="en-US" sz="1400" b="1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1937" y="3361516"/>
            <a:ext cx="7164864" cy="3267122"/>
            <a:chOff x="452583" y="3361516"/>
            <a:chExt cx="7164864" cy="326712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361517"/>
              <a:ext cx="4166158" cy="326712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5142" y="3361516"/>
              <a:ext cx="2522305" cy="3225037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65" y="3971030"/>
            <a:ext cx="4667635" cy="26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07539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웹 서버 설치하기</a:t>
            </a:r>
            <a:endParaRPr lang="ko-KR" altLang="en-US" sz="5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724936" y="2683723"/>
            <a:ext cx="10742129" cy="597505"/>
            <a:chOff x="1200685" y="2683723"/>
            <a:chExt cx="10742129" cy="5975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200686" y="2683723"/>
              <a:ext cx="1074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웹 서버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웹 서비스를 제공하는 컴퓨터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/ 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외부에 있는 사용자가 완성된 웹 문서를 보려면 웹 서버에 데이터가 업로드 되어야 합니다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200685" y="2973451"/>
              <a:ext cx="7603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/>
                <a:t>오토셋</a:t>
              </a:r>
              <a:r>
                <a:rPr lang="ko-KR" altLang="en-US" sz="1400" b="1" dirty="0" smtClean="0"/>
                <a:t> </a:t>
              </a:r>
              <a:r>
                <a:rPr lang="en-US" altLang="ko-KR" sz="1400" b="1" dirty="0" smtClean="0"/>
                <a:t>: </a:t>
              </a:r>
              <a:r>
                <a:rPr lang="ko-KR" altLang="en-US" sz="1400" b="1" dirty="0" smtClean="0"/>
                <a:t>내 컴퓨터를 서버로 만들어 주는 프로그램 </a:t>
              </a:r>
              <a:r>
                <a:rPr lang="en-US" altLang="ko-KR" sz="1400" b="1" dirty="0" smtClean="0"/>
                <a:t>=&gt; </a:t>
              </a:r>
              <a:r>
                <a:rPr lang="ko-KR" altLang="en-US" sz="1400" b="1" dirty="0" smtClean="0"/>
                <a:t>구글 </a:t>
              </a:r>
              <a:r>
                <a:rPr lang="en-US" altLang="ko-KR" sz="1400" b="1" dirty="0" smtClean="0"/>
                <a:t>“</a:t>
              </a:r>
              <a:r>
                <a:rPr lang="ko-KR" altLang="en-US" sz="1400" b="1" dirty="0" err="1" smtClean="0"/>
                <a:t>오토셋</a:t>
              </a:r>
              <a:r>
                <a:rPr lang="ko-KR" altLang="en-US" sz="1400" b="1" dirty="0" smtClean="0"/>
                <a:t> 검색</a:t>
              </a:r>
              <a:r>
                <a:rPr lang="en-US" altLang="ko-KR" sz="1400" b="1" dirty="0" smtClean="0"/>
                <a:t>＂</a:t>
              </a:r>
              <a:endParaRPr lang="ko-KR" altLang="en-US" sz="1400" b="1" dirty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0" y="3570956"/>
            <a:ext cx="6361919" cy="29010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68" y="5485348"/>
            <a:ext cx="5640903" cy="1115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078" y="3173894"/>
            <a:ext cx="3916984" cy="21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923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smtClean="0"/>
              <a:t>Ajax </a:t>
            </a:r>
            <a:r>
              <a:rPr lang="ko-KR" altLang="en-US" sz="3500" b="1" dirty="0" smtClean="0"/>
              <a:t>관련 메서드</a:t>
            </a:r>
            <a:endParaRPr lang="ko-KR" altLang="en-US" sz="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79" y="2563891"/>
            <a:ext cx="5527843" cy="42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399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제이쿼리</a:t>
            </a:r>
            <a:r>
              <a:rPr lang="ko-KR" altLang="en-US" b="1" dirty="0" smtClean="0"/>
              <a:t> 플러그인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694529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제이쿼리</a:t>
            </a:r>
            <a:r>
              <a:rPr lang="ko-KR" altLang="en-US" sz="3500" b="1" dirty="0" smtClean="0"/>
              <a:t> 플러그인</a:t>
            </a:r>
            <a:endParaRPr lang="ko-KR" altLang="en-US" sz="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683723"/>
            <a:ext cx="9790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smtClean="0"/>
              <a:t>플러그인</a:t>
            </a:r>
            <a:r>
              <a:rPr lang="en-US" altLang="ko-KR" sz="1400" dirty="0" smtClean="0"/>
              <a:t>(plug-in) : </a:t>
            </a:r>
            <a:r>
              <a:rPr lang="ko-KR" altLang="en-US" sz="1400" dirty="0" smtClean="0"/>
              <a:t>여러 개발자가 자바스크립트 파일로 만들어 놓은 다양한 기능을 제공하는 라이브러리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973451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가정집에서 사용하는 가전제품의 플러그를 연상하면 보다 쉽습니다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3281228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② 사용방법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사용하고자 하는 기능의 </a:t>
            </a:r>
            <a:r>
              <a:rPr lang="ko-KR" altLang="en-US" sz="1400" dirty="0" err="1" smtClean="0"/>
              <a:t>플러그인을</a:t>
            </a:r>
            <a:r>
              <a:rPr lang="ko-KR" altLang="en-US" sz="1400" dirty="0" smtClean="0"/>
              <a:t> 검색하여 다운받고 웹 문서에 연동하면 끝</a:t>
            </a:r>
            <a:r>
              <a:rPr lang="en-US" altLang="ko-KR" sz="1400" dirty="0" smtClean="0"/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3560344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유의사항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제이쿼리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플러그인 연동 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소스코드 위치는 기존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제이쿼리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아래로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3878733"/>
            <a:ext cx="5364480" cy="27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9596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제이쿼리</a:t>
            </a:r>
            <a:r>
              <a:rPr lang="ko-KR" altLang="en-US" sz="3500" b="1" dirty="0" smtClean="0"/>
              <a:t> 플러그인</a:t>
            </a:r>
            <a:r>
              <a:rPr lang="en-US" altLang="ko-KR" sz="3500" b="1" dirty="0" smtClean="0"/>
              <a:t>_</a:t>
            </a:r>
            <a:r>
              <a:rPr lang="ko-KR" altLang="en-US" sz="3500" b="1" dirty="0" smtClean="0"/>
              <a:t>드래그 레이어 창 만들기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683723"/>
            <a:ext cx="9790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err="1" smtClean="0"/>
              <a:t>제이쿼리</a:t>
            </a:r>
            <a:r>
              <a:rPr lang="ko-KR" altLang="en-US" sz="1400" dirty="0" smtClean="0"/>
              <a:t> 사이트 </a:t>
            </a:r>
            <a:r>
              <a:rPr lang="en-US" altLang="ko-KR" sz="1400" dirty="0" smtClean="0"/>
              <a:t>&gt; UI </a:t>
            </a:r>
            <a:r>
              <a:rPr lang="ko-KR" altLang="en-US" sz="1400" dirty="0" smtClean="0"/>
              <a:t>영역 </a:t>
            </a:r>
            <a:r>
              <a:rPr lang="en-US" altLang="ko-KR" sz="1400" dirty="0" smtClean="0"/>
              <a:t>&gt; Demos &gt; </a:t>
            </a:r>
            <a:r>
              <a:rPr lang="en-US" altLang="ko-KR" sz="1400" dirty="0" err="1" smtClean="0"/>
              <a:t>Draggable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973451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하단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view source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클릭 후 소스 확인 가능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48111" y="3767827"/>
            <a:ext cx="10495779" cy="2882528"/>
            <a:chOff x="378692" y="3356347"/>
            <a:chExt cx="10495779" cy="288252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2" y="3356347"/>
              <a:ext cx="4391428" cy="146139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993" y="5038725"/>
              <a:ext cx="4314825" cy="120015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821" y="3539358"/>
              <a:ext cx="5581650" cy="1095375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5" y="2615739"/>
            <a:ext cx="4783455" cy="115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6989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제이쿼리</a:t>
            </a:r>
            <a:r>
              <a:rPr lang="ko-KR" altLang="en-US" sz="3500" b="1" dirty="0" smtClean="0"/>
              <a:t> 플러그인</a:t>
            </a:r>
            <a:r>
              <a:rPr lang="en-US" altLang="ko-KR" sz="3500" b="1" dirty="0" smtClean="0"/>
              <a:t>_</a:t>
            </a:r>
            <a:r>
              <a:rPr lang="ko-KR" altLang="en-US" sz="3500" b="1" dirty="0" err="1" smtClean="0"/>
              <a:t>날짜설정</a:t>
            </a:r>
            <a:r>
              <a:rPr lang="ko-KR" altLang="en-US" sz="3500" b="1" dirty="0" smtClean="0"/>
              <a:t> 달력 만들기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683723"/>
            <a:ext cx="9790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err="1" smtClean="0"/>
              <a:t>제이쿼리</a:t>
            </a:r>
            <a:r>
              <a:rPr lang="ko-KR" altLang="en-US" sz="1400" dirty="0" smtClean="0"/>
              <a:t> 사이트 </a:t>
            </a:r>
            <a:r>
              <a:rPr lang="en-US" altLang="ko-KR" sz="1400" dirty="0" smtClean="0"/>
              <a:t>&gt; UI </a:t>
            </a:r>
            <a:r>
              <a:rPr lang="ko-KR" altLang="en-US" sz="1400" dirty="0" smtClean="0"/>
              <a:t>영역 </a:t>
            </a:r>
            <a:r>
              <a:rPr lang="en-US" altLang="ko-KR" sz="1400" dirty="0" smtClean="0"/>
              <a:t>&gt; Demos &gt; Widgets &gt; </a:t>
            </a:r>
            <a:r>
              <a:rPr lang="en-US" altLang="ko-KR" sz="1400" dirty="0" err="1" smtClean="0"/>
              <a:t>Datepicker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973451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하단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view source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클릭 후 소스 확인 가능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08231" y="3399859"/>
            <a:ext cx="8715961" cy="3162865"/>
            <a:chOff x="208231" y="3399859"/>
            <a:chExt cx="8715961" cy="316286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231" y="3399859"/>
              <a:ext cx="5880149" cy="102545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5798" y="3512819"/>
              <a:ext cx="2718394" cy="304990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373" y="4799339"/>
              <a:ext cx="3658146" cy="764483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623" y="3363264"/>
            <a:ext cx="2466975" cy="485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3245970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커스터마이징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가능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327389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err="1" smtClean="0"/>
              <a:t>bxSlider</a:t>
            </a:r>
            <a:r>
              <a:rPr lang="en-US" altLang="ko-KR" sz="3500" b="1" dirty="0" smtClean="0"/>
              <a:t> </a:t>
            </a:r>
            <a:r>
              <a:rPr lang="ko-KR" altLang="en-US" sz="3500" b="1" dirty="0" smtClean="0"/>
              <a:t>플러그인 활용하기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683723"/>
            <a:ext cx="9790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err="1" smtClean="0"/>
              <a:t>bxSlider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플러그인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여러 개의 배너에 슬라이드 기능을 간편하게 적용할 수 있는 플러그인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973451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bxslider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1400" b="1" dirty="0" smtClean="0">
                <a:solidFill>
                  <a:srgbClr val="FF0000"/>
                </a:solidFill>
                <a:hlinkClick r:id="rId2"/>
              </a:rPr>
              <a:t>http://bxslider.com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홈페이지 방문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&gt; click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here to install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클릭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3245970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커스터마이징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가능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819" y="3621392"/>
            <a:ext cx="5948363" cy="29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427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err="1" smtClean="0"/>
              <a:t>bxSlider</a:t>
            </a:r>
            <a:r>
              <a:rPr lang="en-US" altLang="ko-KR" sz="3500" b="1" dirty="0" smtClean="0"/>
              <a:t> </a:t>
            </a:r>
            <a:r>
              <a:rPr lang="ko-KR" altLang="en-US" sz="3500" b="1" dirty="0" smtClean="0"/>
              <a:t>플러그인 활용하기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683723"/>
            <a:ext cx="9790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err="1" smtClean="0"/>
              <a:t>bxSlider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플러그인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여러 개의 배너에 슬라이드 기능을 간편하게 적용할 수 있는 플러그인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973451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bxslider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1400" b="1" dirty="0" smtClean="0">
                <a:solidFill>
                  <a:srgbClr val="FF0000"/>
                </a:solidFill>
                <a:hlinkClick r:id="rId2"/>
              </a:rPr>
              <a:t>http://bxslider.com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홈페이지 방문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&gt; click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here to install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클릭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3245970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커스터마이징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가능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" y="4922378"/>
            <a:ext cx="4908423" cy="16825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2" y="3602246"/>
            <a:ext cx="4991406" cy="12716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726" y="4968311"/>
            <a:ext cx="5629275" cy="15906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5475" y="2603434"/>
            <a:ext cx="2094923" cy="22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65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변수에 저장할 수 있는 타입</a:t>
            </a:r>
            <a:r>
              <a:rPr lang="en-US" altLang="ko-KR" sz="3500" b="1"/>
              <a:t>_</a:t>
            </a:r>
            <a:r>
              <a:rPr lang="ko-KR" altLang="en-US" sz="3500" b="1"/>
              <a:t>문자형</a:t>
            </a:r>
            <a:r>
              <a:rPr lang="en-US" altLang="ko-KR" sz="3500" b="1"/>
              <a:t>(</a:t>
            </a:r>
            <a:r>
              <a:rPr lang="ko-KR" altLang="en-US" sz="3500" b="1"/>
              <a:t>*교재실습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CD08A8-C223-4EAA-BAC9-BAA3A78A32E1}"/>
              </a:ext>
            </a:extLst>
          </p:cNvPr>
          <p:cNvGrpSpPr/>
          <p:nvPr/>
        </p:nvGrpSpPr>
        <p:grpSpPr>
          <a:xfrm>
            <a:off x="3315928" y="2765416"/>
            <a:ext cx="5560145" cy="615554"/>
            <a:chOff x="1945555" y="2765416"/>
            <a:chExt cx="5560145" cy="615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1945555" y="2765416"/>
              <a:ext cx="5560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문자나 숫자를 큰따옴표</a:t>
              </a:r>
              <a:r>
                <a:rPr lang="en-US" altLang="ko-KR" sz="1400"/>
                <a:t>(“ “) </a:t>
              </a:r>
              <a:r>
                <a:rPr lang="ko-KR" altLang="en-US" sz="1400"/>
                <a:t>혹은 작은따옴표</a:t>
              </a:r>
              <a:r>
                <a:rPr lang="en-US" altLang="ko-KR" sz="1400"/>
                <a:t>(‘ ‘)</a:t>
              </a:r>
              <a:r>
                <a:rPr lang="ko-KR" altLang="en-US" sz="1400"/>
                <a:t>로 감싸줍니다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1945555" y="3073193"/>
              <a:ext cx="5560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문자형 데이터에 </a:t>
              </a:r>
              <a:r>
                <a:rPr lang="en-US" altLang="ko-KR" sz="1400"/>
                <a:t>HTML </a:t>
              </a:r>
              <a:r>
                <a:rPr lang="ko-KR" altLang="en-US" sz="1400"/>
                <a:t>태그 포함 시</a:t>
              </a:r>
              <a:r>
                <a:rPr lang="en-US" altLang="ko-KR" sz="1400"/>
                <a:t>, </a:t>
              </a:r>
              <a:r>
                <a:rPr lang="ko-KR" altLang="en-US" sz="1400"/>
                <a:t>태그로 인식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9F60252-9C09-490F-B7B4-7F2C26CF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3962400"/>
            <a:ext cx="3581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7972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 dirty="0"/>
                <a:t> </a:t>
              </a:r>
              <a:r>
                <a:rPr lang="ko-KR" altLang="en-US" b="1" dirty="0" err="1"/>
                <a:t>프론트엔드</a:t>
              </a:r>
              <a:r>
                <a:rPr lang="ko-KR" altLang="en-US" b="1" dirty="0"/>
                <a:t> </a:t>
              </a:r>
              <a:r>
                <a:rPr lang="en-US" altLang="ko-KR" b="1" dirty="0"/>
                <a:t>(</a:t>
              </a:r>
              <a:r>
                <a:rPr lang="ko-KR" altLang="en-US" b="1" dirty="0" err="1"/>
                <a:t>퍼블리셔</a:t>
              </a:r>
              <a:r>
                <a:rPr lang="en-US" altLang="ko-KR" b="1" dirty="0"/>
                <a:t>) </a:t>
              </a:r>
              <a:r>
                <a:rPr lang="ko-KR" altLang="en-US" b="1" dirty="0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972492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 err="1" smtClean="0"/>
              <a:t>bxSlider</a:t>
            </a:r>
            <a:r>
              <a:rPr lang="en-US" altLang="ko-KR" sz="3500" b="1" dirty="0" smtClean="0"/>
              <a:t> </a:t>
            </a:r>
            <a:r>
              <a:rPr lang="ko-KR" altLang="en-US" sz="3500" b="1" dirty="0" smtClean="0"/>
              <a:t>플러그인 활용하기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683723"/>
            <a:ext cx="9790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 err="1" smtClean="0"/>
              <a:t>bxSlider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플러그인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여러 개의 배너에 슬라이드 기능을 간편하게 적용할 수 있는 플러그인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2973451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②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bxslider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1400" b="1" dirty="0" smtClean="0">
                <a:solidFill>
                  <a:srgbClr val="FF0000"/>
                </a:solidFill>
                <a:hlinkClick r:id="rId2"/>
              </a:rPr>
              <a:t>http://bxslider.com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홈페이지 방문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&gt; click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here to install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클릭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200685" y="3245970"/>
            <a:ext cx="818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커스터마이징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가능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7774" y="3728166"/>
            <a:ext cx="11956452" cy="2437839"/>
            <a:chOff x="102507" y="3728166"/>
            <a:chExt cx="11956452" cy="243783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b="51276"/>
            <a:stretch/>
          </p:blipFill>
          <p:spPr>
            <a:xfrm>
              <a:off x="102507" y="3728166"/>
              <a:ext cx="5962961" cy="228339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t="48771"/>
            <a:stretch/>
          </p:blipFill>
          <p:spPr>
            <a:xfrm>
              <a:off x="6096000" y="3765234"/>
              <a:ext cx="5962959" cy="2400771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215" y="2669132"/>
            <a:ext cx="2501324" cy="9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260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함수 및 문법 정리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759909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1452452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querySelector</a:t>
            </a:r>
            <a:r>
              <a:rPr lang="en-US" altLang="ko-KR" sz="1400" b="1" dirty="0">
                <a:solidFill>
                  <a:srgbClr val="FF0000"/>
                </a:solidFill>
              </a:rPr>
              <a:t>( ) </a:t>
            </a:r>
            <a:r>
              <a:rPr lang="en-US" altLang="ko-KR" sz="1400" dirty="0"/>
              <a:t>: CSS </a:t>
            </a:r>
            <a:r>
              <a:rPr lang="ko-KR" altLang="en-US" sz="1400" dirty="0" err="1"/>
              <a:t>선택자에</a:t>
            </a:r>
            <a:r>
              <a:rPr lang="ko-KR" altLang="en-US" sz="1400" dirty="0"/>
              <a:t> 매치되는 하나 이상의 </a:t>
            </a:r>
            <a:r>
              <a:rPr lang="en-US" altLang="ko-KR" sz="1400" dirty="0"/>
              <a:t>element </a:t>
            </a:r>
            <a:r>
              <a:rPr lang="ko-KR" altLang="en-US" sz="1400" dirty="0"/>
              <a:t>중 첫 번째 항목을 반환하는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함수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1760229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querySelectorAll</a:t>
            </a:r>
            <a:r>
              <a:rPr lang="en-US" altLang="ko-KR" sz="1400" b="1" dirty="0">
                <a:solidFill>
                  <a:srgbClr val="FF0000"/>
                </a:solidFill>
              </a:rPr>
              <a:t>( ) </a:t>
            </a:r>
            <a:r>
              <a:rPr lang="en-US" altLang="ko-KR" sz="1400" dirty="0"/>
              <a:t>: CSS </a:t>
            </a:r>
            <a:r>
              <a:rPr lang="ko-KR" altLang="en-US" sz="1400" dirty="0" err="1"/>
              <a:t>선택자에</a:t>
            </a:r>
            <a:r>
              <a:rPr lang="ko-KR" altLang="en-US" sz="1400" dirty="0"/>
              <a:t> 매치되는 모든 </a:t>
            </a:r>
            <a:r>
              <a:rPr lang="en-US" altLang="ko-KR" sz="1400" dirty="0"/>
              <a:t>element</a:t>
            </a:r>
            <a:r>
              <a:rPr lang="ko-KR" altLang="en-US" sz="1400" dirty="0"/>
              <a:t>를 반환하는 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2068006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>
                <a:solidFill>
                  <a:srgbClr val="FF0000"/>
                </a:solidFill>
              </a:rPr>
              <a:t>innerHTML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: html</a:t>
            </a:r>
            <a:r>
              <a:rPr lang="ko-KR" altLang="en-US" sz="1400" dirty="0"/>
              <a:t>에 새로운 </a:t>
            </a:r>
            <a:r>
              <a:rPr lang="en-US" altLang="ko-KR" sz="1400" dirty="0"/>
              <a:t>html </a:t>
            </a:r>
            <a:r>
              <a:rPr lang="ko-KR" altLang="en-US" sz="1400" dirty="0"/>
              <a:t>요소를 추가하거나 특정 </a:t>
            </a:r>
            <a:r>
              <a:rPr lang="en-US" altLang="ko-KR" sz="1400" dirty="0"/>
              <a:t>html </a:t>
            </a:r>
            <a:r>
              <a:rPr lang="ko-KR" altLang="en-US" sz="1400" dirty="0"/>
              <a:t>요소 내부에 작성된 내용을 가져오는데 사용하는 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2375783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getElementById</a:t>
            </a:r>
            <a:r>
              <a:rPr lang="en-US" altLang="ko-KR" sz="1400" b="1" dirty="0">
                <a:solidFill>
                  <a:srgbClr val="FF0000"/>
                </a:solidFill>
              </a:rPr>
              <a:t>( ) </a:t>
            </a:r>
            <a:r>
              <a:rPr lang="en-US" altLang="ko-KR" sz="1400" dirty="0"/>
              <a:t>: id</a:t>
            </a:r>
            <a:r>
              <a:rPr lang="ko-KR" altLang="en-US" sz="1400" dirty="0"/>
              <a:t>값을 이용해 문서 객체</a:t>
            </a:r>
            <a:r>
              <a:rPr lang="en-US" altLang="ko-KR" sz="1400" dirty="0"/>
              <a:t>(</a:t>
            </a:r>
            <a:r>
              <a:rPr lang="ko-KR" altLang="en-US" sz="1400" dirty="0"/>
              <a:t>태그</a:t>
            </a:r>
            <a:r>
              <a:rPr lang="en-US" altLang="ko-KR" sz="1400" dirty="0"/>
              <a:t>)</a:t>
            </a:r>
            <a:r>
              <a:rPr lang="ko-KR" altLang="en-US" sz="1400" dirty="0"/>
              <a:t>를 선택하는 </a:t>
            </a:r>
            <a:r>
              <a:rPr lang="ko-KR" altLang="en-US" sz="1400" dirty="0" smtClean="0"/>
              <a:t>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2683560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setAttribute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 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(“</a:t>
            </a:r>
            <a:r>
              <a:rPr lang="ko-KR" altLang="en-US" sz="1400" dirty="0" err="1" smtClean="0"/>
              <a:t>속성명</a:t>
            </a:r>
            <a:r>
              <a:rPr lang="en-US" altLang="ko-KR" sz="1400" dirty="0" smtClean="0"/>
              <a:t>”, “</a:t>
            </a:r>
            <a:r>
              <a:rPr lang="ko-KR" altLang="en-US" sz="1400" dirty="0" smtClean="0"/>
              <a:t>새 값</a:t>
            </a:r>
            <a:r>
              <a:rPr lang="en-US" altLang="ko-KR" sz="1400" dirty="0" smtClean="0"/>
              <a:t>”) </a:t>
            </a:r>
            <a:r>
              <a:rPr lang="ko-KR" altLang="en-US" sz="1400" dirty="0" smtClean="0"/>
              <a:t>선택한 태그의 지정한 속성을 새 값으로 바꿔주는 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2991337"/>
            <a:ext cx="987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substring( 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(a, b) a</a:t>
            </a:r>
            <a:r>
              <a:rPr lang="ko-KR" altLang="en-US" sz="1400" dirty="0" smtClean="0"/>
              <a:t>인덱스부터 </a:t>
            </a:r>
            <a:r>
              <a:rPr lang="en-US" altLang="ko-KR" sz="1400" dirty="0" smtClean="0"/>
              <a:t>b</a:t>
            </a:r>
            <a:r>
              <a:rPr lang="ko-KR" altLang="en-US" sz="1400" dirty="0" smtClean="0"/>
              <a:t>인덱스 이전 구간의 문자를 반환하는 문자열 객체 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3299114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preventDefault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 ) </a:t>
            </a:r>
            <a:r>
              <a:rPr lang="en-US" altLang="ko-KR" sz="1400" dirty="0" smtClean="0"/>
              <a:t>: a</a:t>
            </a:r>
            <a:r>
              <a:rPr lang="ko-KR" altLang="en-US" sz="1400" dirty="0" smtClean="0"/>
              <a:t>태그나 </a:t>
            </a:r>
            <a:r>
              <a:rPr lang="en-US" altLang="ko-KR" sz="1400" dirty="0" smtClean="0"/>
              <a:t>submit</a:t>
            </a:r>
            <a:r>
              <a:rPr lang="ko-KR" altLang="en-US" sz="1400" dirty="0" smtClean="0"/>
              <a:t>태그를 누르게 되면 </a:t>
            </a:r>
            <a:r>
              <a:rPr lang="en-US" altLang="ko-KR" sz="1400" dirty="0" err="1" smtClean="0"/>
              <a:t>href</a:t>
            </a:r>
            <a:r>
              <a:rPr lang="ko-KR" altLang="en-US" sz="1400" dirty="0" smtClean="0"/>
              <a:t>를 통해 이동하거나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창이 새로고침하여 실행되는 동작을 막아주는 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3606891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appendChild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 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 안에 자식 요소를 추가하는 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3914668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createElement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 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요소를 만드는 메서드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4222445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forEach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 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배열에 활용이 가능한 메서드 함수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주어진 함수를 배열 요소 각각에 대해 실행하는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4530222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event.target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현재 이벤트가 발생한 요소의 속성들을 얻을 수 있는 속성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4837999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return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retur</a:t>
            </a:r>
            <a:r>
              <a:rPr lang="ko-KR" altLang="en-US" sz="1400" dirty="0" smtClean="0"/>
              <a:t>은 함수에서 결과값을 반환할 때 사용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함수에서 </a:t>
            </a:r>
            <a:r>
              <a:rPr lang="en-US" altLang="ko-KR" sz="1400" dirty="0" smtClean="0"/>
              <a:t>return</a:t>
            </a:r>
            <a:r>
              <a:rPr lang="ko-KR" altLang="en-US" sz="1400" dirty="0" smtClean="0"/>
              <a:t>이 실행되면 </a:t>
            </a:r>
            <a:r>
              <a:rPr lang="en-US" altLang="ko-KR" sz="1400" dirty="0" smtClean="0"/>
              <a:t>break</a:t>
            </a:r>
            <a:r>
              <a:rPr lang="ko-KR" altLang="en-US" sz="1400" dirty="0" smtClean="0"/>
              <a:t>문과 비슷하게 코드 강제 종료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5145776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emove( 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자바스크립트를 이용하여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요소를 동적으로 삭제할 수 있는 메서드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5453553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.text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선택한 요소 안에 있는 값을 가져오거나 바꿀 때 사용하는 속성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5761330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f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ilter( )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특정 조건을 만족하는 새로운 요소를 모아서 새로운 배열을 반환하는 메서드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628820" y="6069107"/>
            <a:ext cx="1139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arget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이벤트가 발생한 대상 객체를 의미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51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프로그래밍 이란</a:t>
            </a:r>
            <a:r>
              <a:rPr lang="en-US" altLang="ko-KR" sz="3500" b="1" smtClean="0"/>
              <a:t>?</a:t>
            </a:r>
            <a:endParaRPr lang="ko-KR" altLang="en-US" sz="3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380119" y="2765416"/>
            <a:ext cx="601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ko-KR" altLang="en-US" sz="1400" smtClean="0"/>
              <a:t>프로그래밍</a:t>
            </a:r>
            <a:r>
              <a:rPr lang="en-US" altLang="ko-KR" sz="1400" smtClean="0"/>
              <a:t>(programming) : </a:t>
            </a:r>
            <a:r>
              <a:rPr lang="ko-KR" altLang="en-US" sz="1400" smtClean="0"/>
              <a:t>프로그램을 만드는 과정</a:t>
            </a:r>
            <a:endParaRPr lang="ko-KR" alt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380119" y="3073193"/>
            <a:ext cx="743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&gt; </a:t>
            </a:r>
            <a:r>
              <a:rPr lang="ko-KR" altLang="en-US" sz="1400" smtClean="0"/>
              <a:t>사람이 원하는 대로 컴퓨터가 작동할 수 있도록 컴퓨터 언어로 명령어를 나열하는 행위</a:t>
            </a:r>
            <a:endParaRPr lang="ko-KR" altLang="en-US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7484C-6553-4938-8FC0-D0796489101B}"/>
              </a:ext>
            </a:extLst>
          </p:cNvPr>
          <p:cNvSpPr txBox="1"/>
          <p:nvPr/>
        </p:nvSpPr>
        <p:spPr>
          <a:xfrm>
            <a:off x="2380119" y="3375985"/>
            <a:ext cx="601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웹프로그래밍이란</a:t>
            </a:r>
            <a:r>
              <a:rPr lang="en-US" altLang="ko-KR" sz="1400" smtClean="0"/>
              <a:t>? </a:t>
            </a:r>
            <a:r>
              <a:rPr lang="ko-KR" altLang="en-US" sz="1400" smtClean="0"/>
              <a:t>웹에 관련된 프로그램을 만드는 행위</a:t>
            </a:r>
            <a:endParaRPr lang="ko-KR" alt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380119" y="3683762"/>
            <a:ext cx="743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&gt; </a:t>
            </a:r>
            <a:r>
              <a:rPr lang="ko-KR" altLang="en-US" sz="1400" smtClean="0"/>
              <a:t>서버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사용자의 검색 요청을 처리해 정보를 전달해주는 컴퓨터</a:t>
            </a:r>
            <a:endParaRPr lang="ko-KR" altLang="en-US" sz="14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5C9D9-5E07-4A95-BE40-B0DB3DA7CB53}"/>
              </a:ext>
            </a:extLst>
          </p:cNvPr>
          <p:cNvSpPr txBox="1"/>
          <p:nvPr/>
        </p:nvSpPr>
        <p:spPr>
          <a:xfrm>
            <a:off x="2380119" y="3991539"/>
            <a:ext cx="7431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&gt; </a:t>
            </a:r>
            <a:r>
              <a:rPr lang="ko-KR" altLang="en-US" sz="1400" smtClean="0"/>
              <a:t>클라이언트 </a:t>
            </a:r>
            <a:r>
              <a:rPr lang="en-US" altLang="ko-KR" sz="1400" smtClean="0"/>
              <a:t>: </a:t>
            </a:r>
            <a:r>
              <a:rPr lang="ko-KR" altLang="en-US" sz="1400" smtClean="0"/>
              <a:t>웹브라우저를 보여주는 </a:t>
            </a:r>
            <a:r>
              <a:rPr lang="en-US" altLang="ko-KR" sz="1400" smtClean="0"/>
              <a:t>PC, </a:t>
            </a:r>
            <a:r>
              <a:rPr lang="ko-KR" altLang="en-US" sz="1400" smtClean="0"/>
              <a:t>노트북</a:t>
            </a:r>
            <a:r>
              <a:rPr lang="en-US" altLang="ko-KR" sz="1400" smtClean="0"/>
              <a:t>, </a:t>
            </a:r>
            <a:r>
              <a:rPr lang="ko-KR" altLang="en-US" sz="1400" smtClean="0"/>
              <a:t>모바일 기기</a:t>
            </a:r>
            <a:endParaRPr lang="ko-KR" altLang="en-US" sz="1400" b="1"/>
          </a:p>
        </p:txBody>
      </p:sp>
      <p:grpSp>
        <p:nvGrpSpPr>
          <p:cNvPr id="8" name="그룹 7"/>
          <p:cNvGrpSpPr/>
          <p:nvPr/>
        </p:nvGrpSpPr>
        <p:grpSpPr>
          <a:xfrm>
            <a:off x="1029438" y="4571567"/>
            <a:ext cx="10133124" cy="1943100"/>
            <a:chOff x="318239" y="4571567"/>
            <a:chExt cx="10133124" cy="19431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39" y="4571567"/>
              <a:ext cx="6467475" cy="194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801" y="4571567"/>
              <a:ext cx="3034562" cy="1862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0850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숫자형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853352" y="2765416"/>
            <a:ext cx="648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자바스크립트에서 숫자는 </a:t>
            </a:r>
            <a:r>
              <a:rPr lang="en-US" altLang="ko-KR" sz="1400" dirty="0"/>
              <a:t>‘</a:t>
            </a:r>
            <a:r>
              <a:rPr lang="ko-KR" altLang="en-US" sz="1400" dirty="0"/>
              <a:t>정수</a:t>
            </a:r>
            <a:r>
              <a:rPr lang="en-US" altLang="ko-KR" sz="1400" dirty="0"/>
              <a:t>’</a:t>
            </a:r>
            <a:r>
              <a:rPr lang="ko-KR" altLang="en-US" sz="1400" dirty="0"/>
              <a:t>와 </a:t>
            </a:r>
            <a:r>
              <a:rPr lang="en-US" altLang="ko-KR" sz="1400" dirty="0"/>
              <a:t>‘</a:t>
            </a:r>
            <a:r>
              <a:rPr lang="ko-KR" altLang="en-US" sz="1400" dirty="0"/>
              <a:t>실수</a:t>
            </a:r>
            <a:r>
              <a:rPr lang="en-US" altLang="ko-KR" sz="1400" dirty="0"/>
              <a:t>’ </a:t>
            </a:r>
            <a:r>
              <a:rPr lang="ko-KR" altLang="en-US" sz="1400" dirty="0"/>
              <a:t>로  나누어 구분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2853352" y="3070418"/>
            <a:ext cx="597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정수 </a:t>
            </a:r>
            <a:r>
              <a:rPr lang="en-US" altLang="ko-KR" sz="1400" dirty="0"/>
              <a:t>: </a:t>
            </a:r>
            <a:r>
              <a:rPr lang="ko-KR" altLang="en-US" sz="1400" dirty="0"/>
              <a:t>소수점이 없는 숫자를 의미 </a:t>
            </a:r>
            <a:r>
              <a:rPr lang="en-US" altLang="ko-KR" sz="1400" dirty="0"/>
              <a:t>/ </a:t>
            </a:r>
            <a:r>
              <a:rPr lang="ko-KR" altLang="en-US" sz="1400" dirty="0"/>
              <a:t>실수 </a:t>
            </a:r>
            <a:r>
              <a:rPr lang="en-US" altLang="ko-KR" sz="1400" dirty="0"/>
              <a:t>: </a:t>
            </a:r>
            <a:r>
              <a:rPr lang="ko-KR" altLang="en-US" sz="1400" dirty="0"/>
              <a:t>소수점이 있는 숫자를 의미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71843-07B9-4C75-92CF-53EC258BA66B}"/>
              </a:ext>
            </a:extLst>
          </p:cNvPr>
          <p:cNvSpPr txBox="1"/>
          <p:nvPr/>
        </p:nvSpPr>
        <p:spPr>
          <a:xfrm>
            <a:off x="2853352" y="3375421"/>
            <a:ext cx="597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</a:t>
            </a:r>
            <a:r>
              <a:rPr lang="ko-KR" altLang="en-US" sz="1400" b="1" dirty="0">
                <a:solidFill>
                  <a:srgbClr val="FF0000"/>
                </a:solidFill>
              </a:rPr>
              <a:t>자바스크립트는 정수와 실수 모두 숫자형으로 취급합니다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C9EE464-771E-4D53-A90F-0692E387798A}"/>
              </a:ext>
            </a:extLst>
          </p:cNvPr>
          <p:cNvGrpSpPr/>
          <p:nvPr/>
        </p:nvGrpSpPr>
        <p:grpSpPr>
          <a:xfrm>
            <a:off x="2610172" y="4080317"/>
            <a:ext cx="6971657" cy="1917252"/>
            <a:chOff x="1711520" y="3985426"/>
            <a:chExt cx="6971657" cy="19172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6D2136-EB80-4B9D-832C-10C22DB42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1520" y="3985426"/>
              <a:ext cx="3311617" cy="191725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42606C-4339-43CD-B346-3E4213F6F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6156" y="4045530"/>
              <a:ext cx="2987021" cy="1857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5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변수에 저장할 수 있는 타입</a:t>
            </a:r>
            <a:r>
              <a:rPr lang="en-US" altLang="ko-KR" sz="3500" b="1"/>
              <a:t>_</a:t>
            </a:r>
            <a:r>
              <a:rPr lang="ko-KR" altLang="en-US" sz="3500" b="1"/>
              <a:t>숫자형</a:t>
            </a:r>
            <a:r>
              <a:rPr lang="en-US" altLang="ko-KR" sz="3500" b="1"/>
              <a:t>(</a:t>
            </a:r>
            <a:r>
              <a:rPr lang="ko-KR" altLang="en-US" sz="3500" b="1"/>
              <a:t>*교재실습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853352" y="2765416"/>
            <a:ext cx="648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만약 </a:t>
            </a:r>
            <a:r>
              <a:rPr lang="en-US" altLang="ko-KR" sz="1400"/>
              <a:t>'100＇</a:t>
            </a:r>
            <a:r>
              <a:rPr lang="ko-KR" altLang="en-US" sz="1400"/>
              <a:t>과 같이 따옴표가 숫자를 감싸고 있다면</a:t>
            </a:r>
            <a:r>
              <a:rPr lang="en-US" altLang="ko-KR" sz="1400"/>
              <a:t>, </a:t>
            </a:r>
            <a:r>
              <a:rPr lang="ko-KR" altLang="en-US" sz="1400"/>
              <a:t>문자형 데이터</a:t>
            </a:r>
            <a:r>
              <a:rPr lang="en-US" altLang="ko-KR" sz="1400"/>
              <a:t>!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2853352" y="3070418"/>
            <a:ext cx="597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Number('100＇)</a:t>
            </a:r>
            <a:r>
              <a:rPr lang="ko-KR" altLang="en-US" sz="1400"/>
              <a:t>을 이용하면</a:t>
            </a:r>
            <a:r>
              <a:rPr lang="en-US" altLang="ko-KR" sz="1400"/>
              <a:t>, </a:t>
            </a:r>
            <a:r>
              <a:rPr lang="ko-KR" altLang="en-US" sz="1400"/>
              <a:t>문자형 데이터를 숫자형으로 변경 가능</a:t>
            </a:r>
            <a:r>
              <a:rPr lang="en-US" altLang="ko-KR" sz="1400"/>
              <a:t>!</a:t>
            </a:r>
            <a:endParaRPr lang="ko-KR" altLang="en-US" sz="140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6CFE6E-CDD4-47C0-AD09-AFBEC96F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990975"/>
            <a:ext cx="3714750" cy="2171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F97A2C-D4B2-4D73-9336-E2C58C68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90" y="4157662"/>
            <a:ext cx="1047750" cy="1704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B66893-8712-47F6-BE60-45A482C7C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88" y="3990975"/>
            <a:ext cx="3629025" cy="21050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5BACFE-55DE-41E8-A42F-4FF361718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586" y="4157662"/>
            <a:ext cx="933450" cy="1628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C71843-07B9-4C75-92CF-53EC258BA66B}"/>
              </a:ext>
            </a:extLst>
          </p:cNvPr>
          <p:cNvSpPr txBox="1"/>
          <p:nvPr/>
        </p:nvSpPr>
        <p:spPr>
          <a:xfrm>
            <a:off x="2853352" y="3375421"/>
            <a:ext cx="597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</a:t>
            </a:r>
            <a:r>
              <a:rPr lang="ko-KR" altLang="en-US" sz="1400" b="1">
                <a:solidFill>
                  <a:srgbClr val="FF0000"/>
                </a:solidFill>
              </a:rPr>
              <a:t>만약 문자형 </a:t>
            </a:r>
            <a:r>
              <a:rPr lang="en-US" altLang="ko-KR" sz="1400" b="1">
                <a:solidFill>
                  <a:srgbClr val="FF0000"/>
                </a:solidFill>
              </a:rPr>
              <a:t>+ </a:t>
            </a:r>
            <a:r>
              <a:rPr lang="ko-KR" altLang="en-US" sz="1400" b="1">
                <a:solidFill>
                  <a:srgbClr val="FF0000"/>
                </a:solidFill>
              </a:rPr>
              <a:t>숫자형 연산 시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결과는 둘 다 문자형으로 인식</a:t>
            </a:r>
            <a:r>
              <a:rPr lang="en-US" altLang="ko-KR" sz="1400" b="1">
                <a:solidFill>
                  <a:srgbClr val="FF0000"/>
                </a:solidFill>
              </a:rPr>
              <a:t>! 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20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변수에 저장할 수 있는 타입</a:t>
            </a:r>
            <a:r>
              <a:rPr lang="en-US" altLang="ko-KR" sz="3500" b="1"/>
              <a:t>_</a:t>
            </a:r>
            <a:r>
              <a:rPr lang="ko-KR" altLang="en-US" sz="3500" b="1"/>
              <a:t>논리형</a:t>
            </a:r>
            <a:r>
              <a:rPr lang="en-US" altLang="ko-KR" sz="3500" b="1"/>
              <a:t>(</a:t>
            </a:r>
            <a:r>
              <a:rPr lang="ko-KR" altLang="en-US" sz="3500" b="1"/>
              <a:t>*교재실습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2853352" y="2765416"/>
            <a:ext cx="6485297" cy="917782"/>
            <a:chOff x="2853352" y="2765416"/>
            <a:chExt cx="6485297" cy="9177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논리형</a:t>
              </a:r>
              <a:r>
                <a:rPr lang="en-US" altLang="ko-KR" sz="1400"/>
                <a:t>(Boolean) </a:t>
              </a:r>
              <a:r>
                <a:rPr lang="ko-KR" altLang="en-US" sz="1400"/>
                <a:t>데이터는 </a:t>
              </a:r>
              <a:r>
                <a:rPr lang="en-US" altLang="ko-KR" sz="1400"/>
                <a:t>true(</a:t>
              </a:r>
              <a:r>
                <a:rPr lang="ko-KR" altLang="en-US" sz="1400"/>
                <a:t>참</a:t>
              </a:r>
              <a:r>
                <a:rPr lang="en-US" altLang="ko-KR" sz="1400"/>
                <a:t>) </a:t>
              </a:r>
              <a:r>
                <a:rPr lang="ko-KR" altLang="en-US" sz="1400"/>
                <a:t>또는 </a:t>
              </a:r>
              <a:r>
                <a:rPr lang="en-US" altLang="ko-KR" sz="1400"/>
                <a:t>false(</a:t>
              </a:r>
              <a:r>
                <a:rPr lang="ko-KR" altLang="en-US" sz="1400"/>
                <a:t>거짓</a:t>
              </a:r>
              <a:r>
                <a:rPr lang="en-US" altLang="ko-KR" sz="1400"/>
                <a:t>)</a:t>
              </a:r>
              <a:r>
                <a:rPr lang="ko-KR" altLang="en-US" sz="1400"/>
                <a:t> 존재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2" y="3070418"/>
              <a:ext cx="6485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Boolean(…)</a:t>
              </a:r>
              <a:r>
                <a:rPr lang="ko-KR" altLang="en-US" sz="1400"/>
                <a:t>메서드에 </a:t>
              </a:r>
              <a:r>
                <a:rPr lang="en-US" altLang="ko-KR" sz="1400"/>
                <a:t>0, null,</a:t>
              </a:r>
              <a:r>
                <a:rPr lang="ko-KR" altLang="en-US" sz="1400"/>
                <a:t> </a:t>
              </a:r>
              <a:r>
                <a:rPr lang="en-US" altLang="ko-KR" sz="1400"/>
                <a:t>undefined,</a:t>
              </a:r>
              <a:r>
                <a:rPr lang="ko-KR" altLang="en-US" sz="1400"/>
                <a:t> 빈문자 입력 시</a:t>
              </a:r>
              <a:r>
                <a:rPr lang="en-US" altLang="ko-KR" sz="1400"/>
                <a:t>, false(</a:t>
              </a:r>
              <a:r>
                <a:rPr lang="ko-KR" altLang="en-US" sz="1400"/>
                <a:t>거짓</a:t>
              </a:r>
              <a:r>
                <a:rPr lang="en-US" altLang="ko-KR" sz="1400"/>
                <a:t>) </a:t>
              </a:r>
              <a:r>
                <a:rPr lang="ko-KR" altLang="en-US" sz="1400"/>
                <a:t>반환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C71843-07B9-4C75-92CF-53EC258BA66B}"/>
                </a:ext>
              </a:extLst>
            </p:cNvPr>
            <p:cNvSpPr txBox="1"/>
            <p:nvPr/>
          </p:nvSpPr>
          <p:spPr>
            <a:xfrm>
              <a:off x="2853352" y="3375421"/>
              <a:ext cx="5971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</a:t>
              </a:r>
              <a:r>
                <a:rPr lang="en-US" altLang="ko-KR" sz="1400" b="1">
                  <a:solidFill>
                    <a:srgbClr val="FF0000"/>
                  </a:solidFill>
                </a:rPr>
                <a:t>But, Boolean(…)</a:t>
              </a:r>
              <a:r>
                <a:rPr lang="ko-KR" altLang="en-US" sz="1400" b="1">
                  <a:solidFill>
                    <a:srgbClr val="FF0000"/>
                  </a:solidFill>
                </a:rPr>
                <a:t>에 데이터 입력 시</a:t>
              </a:r>
              <a:r>
                <a:rPr lang="en-US" altLang="ko-KR" sz="1400" b="1">
                  <a:solidFill>
                    <a:srgbClr val="FF0000"/>
                  </a:solidFill>
                </a:rPr>
                <a:t>, true(</a:t>
              </a:r>
              <a:r>
                <a:rPr lang="ko-KR" altLang="en-US" sz="1400" b="1">
                  <a:solidFill>
                    <a:srgbClr val="FF0000"/>
                  </a:solidFill>
                </a:rPr>
                <a:t>참</a:t>
              </a:r>
              <a:r>
                <a:rPr lang="en-US" altLang="ko-KR" sz="1400" b="1">
                  <a:solidFill>
                    <a:srgbClr val="FF0000"/>
                  </a:solidFill>
                </a:rPr>
                <a:t>) </a:t>
              </a:r>
              <a:r>
                <a:rPr lang="ko-KR" altLang="en-US" sz="1400" b="1">
                  <a:solidFill>
                    <a:srgbClr val="FF0000"/>
                  </a:solidFill>
                </a:rPr>
                <a:t>반환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54882E-9D92-49E7-AEAC-8D26D512BBD6}"/>
              </a:ext>
            </a:extLst>
          </p:cNvPr>
          <p:cNvGrpSpPr/>
          <p:nvPr/>
        </p:nvGrpSpPr>
        <p:grpSpPr>
          <a:xfrm>
            <a:off x="1309688" y="3985426"/>
            <a:ext cx="9572625" cy="2352675"/>
            <a:chOff x="971550" y="3985426"/>
            <a:chExt cx="9572625" cy="23526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ECD8095-93BD-4D84-9709-3D288AAFB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550" y="3985426"/>
              <a:ext cx="3048000" cy="23526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7A30436-F66B-4066-A435-51DC55DE5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3175" y="3985426"/>
              <a:ext cx="3143250" cy="23336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F1862BA-4DE1-4980-9648-8C02FF548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9325" y="5090326"/>
              <a:ext cx="704850" cy="122872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16B343B-2A09-4978-8996-5FDCFC5B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6250" y="5080801"/>
              <a:ext cx="676275" cy="1238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8574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논리형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537272" y="2765416"/>
            <a:ext cx="5117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논리형은 주로 프로그램에서 조건을 확인할 때 많이 사용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7AFC1-4490-41F4-99F1-73B7785F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3364862"/>
            <a:ext cx="16478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9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_null </a:t>
            </a:r>
            <a:r>
              <a:rPr lang="ko-KR" altLang="en-US" sz="3500" b="1" dirty="0"/>
              <a:t>외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1875955" y="2765416"/>
            <a:ext cx="8440090" cy="612779"/>
            <a:chOff x="2853351" y="2765416"/>
            <a:chExt cx="8440090" cy="6127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/>
                <a:t>undefined : </a:t>
              </a:r>
              <a:r>
                <a:rPr lang="ko-KR" altLang="en-US" sz="1400" dirty="0"/>
                <a:t>자료형이 정의되지 않았을 때의 상태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1" y="3070418"/>
              <a:ext cx="8440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  <a:r>
                <a:rPr lang="en-US" altLang="ko-KR" sz="1400" dirty="0"/>
                <a:t> null(*</a:t>
              </a:r>
              <a:r>
                <a:rPr lang="ko-KR" altLang="en-US" sz="1400" dirty="0" err="1"/>
                <a:t>빈공간</a:t>
              </a:r>
              <a:r>
                <a:rPr lang="en-US" altLang="ko-KR" sz="1400" dirty="0"/>
                <a:t>) : </a:t>
              </a:r>
              <a:r>
                <a:rPr lang="ko-KR" altLang="en-US" sz="1400" dirty="0"/>
                <a:t>처음에 할당된 값이 더는 유효하지 않음을 의미 </a:t>
              </a:r>
              <a:r>
                <a:rPr lang="en-US" altLang="ko-KR" sz="1400" dirty="0"/>
                <a:t>=&gt; </a:t>
              </a:r>
              <a:r>
                <a:rPr lang="ko-KR" altLang="en-US" sz="1400" dirty="0"/>
                <a:t>변수를 초기화 할 때 많이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D4C41A6-58C4-4219-8F61-79DBFD8E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3803270"/>
            <a:ext cx="21526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14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_null </a:t>
            </a:r>
            <a:r>
              <a:rPr lang="ko-KR" altLang="en-US" sz="3500" b="1" dirty="0"/>
              <a:t>외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2515457" y="2765416"/>
            <a:ext cx="7161087" cy="917782"/>
            <a:chOff x="2853351" y="2765416"/>
            <a:chExt cx="7161087" cy="9177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undefined : </a:t>
              </a:r>
              <a:r>
                <a:rPr lang="ko-KR" altLang="en-US" sz="1400"/>
                <a:t>변수에 값이 등록되기 전 기본값 의미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1" y="3070418"/>
              <a:ext cx="716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  <a:r>
                <a:rPr lang="en-US" altLang="ko-KR" sz="1400" dirty="0"/>
                <a:t> null(*</a:t>
              </a:r>
              <a:r>
                <a:rPr lang="ko-KR" altLang="en-US" sz="1400" dirty="0" err="1"/>
                <a:t>빈공간</a:t>
              </a:r>
              <a:r>
                <a:rPr lang="en-US" altLang="ko-KR" sz="1400" dirty="0"/>
                <a:t>) : </a:t>
              </a:r>
              <a:r>
                <a:rPr lang="ko-KR" altLang="en-US" sz="1400" dirty="0"/>
                <a:t>변수에 저장된 값이 </a:t>
              </a:r>
              <a:r>
                <a:rPr lang="en-US" altLang="ko-KR" sz="1400" dirty="0"/>
                <a:t>null</a:t>
              </a:r>
              <a:r>
                <a:rPr lang="ko-KR" altLang="en-US" sz="1400" dirty="0"/>
                <a:t>인 경우</a:t>
              </a:r>
              <a:r>
                <a:rPr lang="en-US" altLang="ko-KR" sz="1400" dirty="0"/>
                <a:t>! / </a:t>
              </a:r>
              <a:r>
                <a:rPr lang="ko-KR" altLang="en-US" sz="1400" dirty="0"/>
                <a:t>변수에 저장된 값을 비울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C71843-07B9-4C75-92CF-53EC258BA66B}"/>
                </a:ext>
              </a:extLst>
            </p:cNvPr>
            <p:cNvSpPr txBox="1"/>
            <p:nvPr/>
          </p:nvSpPr>
          <p:spPr>
            <a:xfrm>
              <a:off x="2853352" y="3375421"/>
              <a:ext cx="6273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</a:t>
              </a:r>
              <a:r>
                <a:rPr lang="en-US" altLang="ko-KR" sz="1400"/>
                <a:t>typeof : </a:t>
              </a:r>
              <a:r>
                <a:rPr lang="ko-KR" altLang="en-US" sz="1400"/>
                <a:t>지정한 데이터 또는 변수에 저장된 자료형을 알고 싶을 때 사용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27AE08-2440-4312-8385-4B13DE6FCA2A}"/>
              </a:ext>
            </a:extLst>
          </p:cNvPr>
          <p:cNvGrpSpPr/>
          <p:nvPr/>
        </p:nvGrpSpPr>
        <p:grpSpPr>
          <a:xfrm>
            <a:off x="3237002" y="3858601"/>
            <a:ext cx="5717996" cy="2671464"/>
            <a:chOff x="661195" y="3858601"/>
            <a:chExt cx="5717996" cy="26714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7DBDF71-7314-4924-B3CD-54FFC5B2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195" y="3858601"/>
              <a:ext cx="3708523" cy="267146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51382E4-A925-43D4-A3DA-BF4854BCD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9067" y="4857722"/>
              <a:ext cx="1720124" cy="1672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717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변수에 저장할 수 있는 타입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배열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2515457" y="2765416"/>
            <a:ext cx="7161087" cy="917782"/>
            <a:chOff x="2853351" y="2765416"/>
            <a:chExt cx="7161087" cy="9177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하나의 변수에 여러 값을 저장할 수 있는 </a:t>
              </a:r>
              <a:r>
                <a:rPr lang="en-US" altLang="ko-KR" sz="1400" dirty="0"/>
                <a:t>‘</a:t>
              </a:r>
              <a:r>
                <a:rPr lang="ko-KR" altLang="en-US" sz="1400" dirty="0"/>
                <a:t>배열유형</a:t>
              </a:r>
              <a:r>
                <a:rPr lang="en-US" altLang="ko-KR" sz="1400" dirty="0"/>
                <a:t>’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1" y="3070418"/>
              <a:ext cx="716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배열에 저장할 자료를 쉼표로 구분해서 대괄호</a:t>
              </a:r>
              <a:r>
                <a:rPr lang="en-US" altLang="ko-KR" sz="1400" dirty="0"/>
                <a:t>[ ]</a:t>
              </a:r>
              <a:r>
                <a:rPr lang="ko-KR" altLang="en-US" sz="1400" dirty="0"/>
                <a:t>로 묶으면 배열 선언 가능</a:t>
              </a:r>
              <a:r>
                <a:rPr lang="en-US" altLang="ko-KR" sz="1400" dirty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C71843-07B9-4C75-92CF-53EC258BA66B}"/>
                </a:ext>
              </a:extLst>
            </p:cNvPr>
            <p:cNvSpPr txBox="1"/>
            <p:nvPr/>
          </p:nvSpPr>
          <p:spPr>
            <a:xfrm>
              <a:off x="2853352" y="3375421"/>
              <a:ext cx="6273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 대괄호 안에 자료를 입력하지 않아도 빈 배열을 선언했다고 판단</a:t>
              </a:r>
              <a:r>
                <a:rPr lang="en-US" altLang="ko-KR" sz="1400" dirty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CC3D1A-9C22-44C5-9674-2DEDF89E00F8}"/>
              </a:ext>
            </a:extLst>
          </p:cNvPr>
          <p:cNvGrpSpPr/>
          <p:nvPr/>
        </p:nvGrpSpPr>
        <p:grpSpPr>
          <a:xfrm>
            <a:off x="1754621" y="3985426"/>
            <a:ext cx="8682759" cy="2524125"/>
            <a:chOff x="1343892" y="3985426"/>
            <a:chExt cx="8682759" cy="2524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3C03F1-13E1-49D2-A5AC-2ADF65A77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3892" y="3985426"/>
              <a:ext cx="2590800" cy="25241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77E9E9-E3E2-42C9-A1A3-2A74B3CBF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951" y="3985426"/>
              <a:ext cx="5219700" cy="2152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3798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671692" y="2014401"/>
            <a:ext cx="108486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배열의 </a:t>
            </a:r>
            <a:r>
              <a:rPr lang="ko-KR" altLang="en-US" sz="3500" b="1" dirty="0" err="1"/>
              <a:t>특정값을</a:t>
            </a:r>
            <a:r>
              <a:rPr lang="ko-KR" altLang="en-US" sz="3500" b="1" dirty="0"/>
              <a:t> 가져올 때 사용하는 인덱스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*</a:t>
            </a:r>
            <a:r>
              <a:rPr lang="ko-KR" altLang="en-US" sz="3500" b="1" dirty="0" err="1"/>
              <a:t>기본편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2515457" y="2765416"/>
            <a:ext cx="7161087" cy="917782"/>
            <a:chOff x="2853351" y="2765416"/>
            <a:chExt cx="7161087" cy="9177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배열 이름과 대괄호</a:t>
              </a:r>
              <a:r>
                <a:rPr lang="en-US" altLang="ko-KR" sz="1400" dirty="0"/>
                <a:t>[ ] </a:t>
              </a:r>
              <a:r>
                <a:rPr lang="ko-KR" altLang="en-US" sz="1400" dirty="0"/>
                <a:t>안에 </a:t>
              </a:r>
              <a:r>
                <a:rPr lang="en-US" altLang="ko-KR" sz="1400" dirty="0"/>
                <a:t>0</a:t>
              </a:r>
              <a:r>
                <a:rPr lang="ko-KR" altLang="en-US" sz="1400" dirty="0"/>
                <a:t>혹은 </a:t>
              </a:r>
              <a:r>
                <a:rPr lang="en-US" altLang="ko-KR" sz="1400" dirty="0"/>
                <a:t>1, 2, 3, 4 </a:t>
              </a:r>
              <a:r>
                <a:rPr lang="ko-KR" altLang="en-US" sz="1400" dirty="0"/>
                <a:t>등의 숫자를 넣어서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1" y="3070418"/>
              <a:ext cx="716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이때 대괄호</a:t>
              </a:r>
              <a:r>
                <a:rPr lang="en-US" altLang="ko-KR" sz="1400" dirty="0"/>
                <a:t>[ ] </a:t>
              </a:r>
              <a:r>
                <a:rPr lang="ko-KR" altLang="en-US" sz="1400" dirty="0"/>
                <a:t>안에 숫자를 인덱스 라고 부릅니다</a:t>
              </a:r>
              <a:r>
                <a:rPr lang="en-US" altLang="ko-KR" sz="1400" dirty="0"/>
                <a:t>. =&gt; </a:t>
              </a:r>
              <a:r>
                <a:rPr lang="ko-KR" altLang="en-US" sz="1400" dirty="0"/>
                <a:t>인덱스는 </a:t>
              </a:r>
              <a:r>
                <a:rPr lang="en-US" altLang="ko-KR" sz="1400" dirty="0"/>
                <a:t>0</a:t>
              </a:r>
              <a:r>
                <a:rPr lang="ko-KR" altLang="en-US" sz="1400" dirty="0"/>
                <a:t>부터 시작</a:t>
              </a:r>
              <a:r>
                <a:rPr lang="en-US" altLang="ko-KR" sz="1400" dirty="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C71843-07B9-4C75-92CF-53EC258BA66B}"/>
                </a:ext>
              </a:extLst>
            </p:cNvPr>
            <p:cNvSpPr txBox="1"/>
            <p:nvPr/>
          </p:nvSpPr>
          <p:spPr>
            <a:xfrm>
              <a:off x="2853352" y="3375421"/>
              <a:ext cx="6273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 대괄호 안에 자료를 입력하지 않아도 빈 배열을 선언했다고 판단</a:t>
              </a:r>
              <a:r>
                <a:rPr lang="en-US" altLang="ko-KR" sz="1400" dirty="0"/>
                <a:t>!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A28E4E-69DD-46D0-ADFC-0634C816861D}"/>
              </a:ext>
            </a:extLst>
          </p:cNvPr>
          <p:cNvGrpSpPr/>
          <p:nvPr/>
        </p:nvGrpSpPr>
        <p:grpSpPr>
          <a:xfrm>
            <a:off x="4012811" y="3799630"/>
            <a:ext cx="4166379" cy="2833138"/>
            <a:chOff x="742051" y="3799630"/>
            <a:chExt cx="4166379" cy="28331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7C5360E-E0A0-44CC-9EA6-EF5EA84FD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051" y="3799630"/>
              <a:ext cx="4166379" cy="283313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3C9228-0A1E-426B-BA54-07A4827C53FA}"/>
                </a:ext>
              </a:extLst>
            </p:cNvPr>
            <p:cNvSpPr/>
            <p:nvPr/>
          </p:nvSpPr>
          <p:spPr>
            <a:xfrm>
              <a:off x="971550" y="4600575"/>
              <a:ext cx="485775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CBB0833-C67F-45FE-8CC0-ADCFB7BCCC46}"/>
                </a:ext>
              </a:extLst>
            </p:cNvPr>
            <p:cNvSpPr/>
            <p:nvPr/>
          </p:nvSpPr>
          <p:spPr>
            <a:xfrm>
              <a:off x="1457325" y="4600575"/>
              <a:ext cx="2908935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3E481F-5FDF-47BE-AE30-0E62010DE5C4}"/>
                </a:ext>
              </a:extLst>
            </p:cNvPr>
            <p:cNvSpPr/>
            <p:nvPr/>
          </p:nvSpPr>
          <p:spPr>
            <a:xfrm>
              <a:off x="1233434" y="4804410"/>
              <a:ext cx="900166" cy="8648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42CC17E-51F9-4B56-B79C-D16024B0590E}"/>
                </a:ext>
              </a:extLst>
            </p:cNvPr>
            <p:cNvSpPr/>
            <p:nvPr/>
          </p:nvSpPr>
          <p:spPr>
            <a:xfrm>
              <a:off x="971550" y="5663565"/>
              <a:ext cx="1329690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BA331C-F725-4A9F-B8ED-D6C4793D7F00}"/>
              </a:ext>
            </a:extLst>
          </p:cNvPr>
          <p:cNvSpPr txBox="1"/>
          <p:nvPr/>
        </p:nvSpPr>
        <p:spPr>
          <a:xfrm>
            <a:off x="6655081" y="4819959"/>
            <a:ext cx="1501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배열내용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5AF365-28AE-4722-BB60-D65F0E4A5DA9}"/>
              </a:ext>
            </a:extLst>
          </p:cNvPr>
          <p:cNvSpPr txBox="1"/>
          <p:nvPr/>
        </p:nvSpPr>
        <p:spPr>
          <a:xfrm>
            <a:off x="3002298" y="4772668"/>
            <a:ext cx="1501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배열요소개수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90F9E6-0DFD-4C2F-8A60-4F3432796B6F}"/>
              </a:ext>
            </a:extLst>
          </p:cNvPr>
          <p:cNvSpPr txBox="1"/>
          <p:nvPr/>
        </p:nvSpPr>
        <p:spPr>
          <a:xfrm>
            <a:off x="5265520" y="5223510"/>
            <a:ext cx="1998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배열내용 및 인덱스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6BBB6D-EF31-4A91-BCD7-2210D4DAF63E}"/>
              </a:ext>
            </a:extLst>
          </p:cNvPr>
          <p:cNvSpPr txBox="1"/>
          <p:nvPr/>
        </p:nvSpPr>
        <p:spPr>
          <a:xfrm>
            <a:off x="5418475" y="5627061"/>
            <a:ext cx="136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배열길이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057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변수 선언 시</a:t>
            </a:r>
            <a:r>
              <a:rPr lang="en-US" altLang="ko-KR" sz="3500" b="1"/>
              <a:t>, </a:t>
            </a:r>
            <a:r>
              <a:rPr lang="ko-KR" altLang="en-US" sz="3500" b="1"/>
              <a:t>주의사항</a:t>
            </a:r>
            <a:r>
              <a:rPr lang="en-US" altLang="ko-KR" sz="3500" b="1"/>
              <a:t>!</a:t>
            </a:r>
            <a:endParaRPr lang="ko-KR" altLang="en-US" sz="35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898354" y="2765416"/>
            <a:ext cx="4008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변수명 첫글자는 </a:t>
            </a:r>
            <a:r>
              <a:rPr lang="en-US" altLang="ko-KR" sz="1400"/>
              <a:t>$, _, </a:t>
            </a:r>
            <a:r>
              <a:rPr lang="ko-KR" altLang="en-US" sz="1400"/>
              <a:t>영문자만 사용가능</a:t>
            </a:r>
            <a:r>
              <a:rPr lang="en-US" altLang="ko-KR" sz="1400"/>
              <a:t>!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3898352" y="3070418"/>
            <a:ext cx="439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</a:t>
            </a:r>
            <a:r>
              <a:rPr lang="en-US" altLang="ko-KR" sz="1400"/>
              <a:t> </a:t>
            </a:r>
            <a:r>
              <a:rPr lang="ko-KR" altLang="en-US" sz="1400"/>
              <a:t>변수명 두번째 글자는 </a:t>
            </a:r>
            <a:r>
              <a:rPr lang="en-US" altLang="ko-KR" sz="1400"/>
              <a:t>$, _, </a:t>
            </a:r>
            <a:r>
              <a:rPr lang="ko-KR" altLang="en-US" sz="1400"/>
              <a:t>영문자</a:t>
            </a:r>
            <a:r>
              <a:rPr lang="en-US" altLang="ko-KR" sz="1400"/>
              <a:t>, </a:t>
            </a:r>
            <a:r>
              <a:rPr lang="ko-KR" altLang="en-US" sz="1400"/>
              <a:t>숫자 가능</a:t>
            </a:r>
            <a:r>
              <a:rPr lang="en-US" altLang="ko-KR" sz="1400"/>
              <a:t>!</a:t>
            </a:r>
            <a:r>
              <a:rPr lang="ko-KR" altLang="en-US" sz="1400"/>
              <a:t> 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71843-07B9-4C75-92CF-53EC258BA66B}"/>
              </a:ext>
            </a:extLst>
          </p:cNvPr>
          <p:cNvSpPr txBox="1"/>
          <p:nvPr/>
        </p:nvSpPr>
        <p:spPr>
          <a:xfrm>
            <a:off x="3898353" y="3375421"/>
            <a:ext cx="3401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변수명은 대</a:t>
            </a:r>
            <a:r>
              <a:rPr lang="en-US" altLang="ko-KR" sz="1400"/>
              <a:t>.</a:t>
            </a:r>
            <a:r>
              <a:rPr lang="ko-KR" altLang="en-US" sz="1400"/>
              <a:t>소문자를 구분 합니다</a:t>
            </a:r>
            <a:r>
              <a:rPr lang="en-US" altLang="ko-KR" sz="1400"/>
              <a:t>!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EC22EE-7CAE-46F4-8389-28B33B10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4212658"/>
            <a:ext cx="5448300" cy="2381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347661-2EAA-4A7A-8C67-E86D36A1B457}"/>
              </a:ext>
            </a:extLst>
          </p:cNvPr>
          <p:cNvSpPr txBox="1"/>
          <p:nvPr/>
        </p:nvSpPr>
        <p:spPr>
          <a:xfrm>
            <a:off x="3898353" y="3689970"/>
            <a:ext cx="5025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④ 예약어 </a:t>
            </a:r>
            <a:r>
              <a:rPr lang="en-US" altLang="ko-KR" sz="1400"/>
              <a:t>: document / location / window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71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연산자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281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mtClean="0"/>
              <a:t>웹 개발 프로세스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3088365" y="2765416"/>
            <a:ext cx="6015271" cy="615554"/>
            <a:chOff x="886691" y="2765416"/>
            <a:chExt cx="601527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886691" y="2765416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고객 개발의뢰 </a:t>
              </a:r>
              <a:r>
                <a:rPr lang="en-US" altLang="ko-KR" sz="1400"/>
                <a:t>&gt; </a:t>
              </a:r>
              <a:r>
                <a:rPr lang="ko-KR" altLang="en-US" sz="1400"/>
                <a:t>기획안 작성 </a:t>
              </a:r>
              <a:r>
                <a:rPr lang="en-US" altLang="ko-KR" sz="1400"/>
                <a:t>&gt; UI</a:t>
              </a:r>
              <a:r>
                <a:rPr lang="ko-KR" altLang="en-US" sz="1400"/>
                <a:t>디자인 </a:t>
              </a:r>
              <a:r>
                <a:rPr lang="en-US" altLang="ko-KR" sz="1400"/>
                <a:t>&gt; </a:t>
              </a:r>
              <a:r>
                <a:rPr lang="ko-KR" altLang="en-US" sz="1400"/>
                <a:t>프론트엔드 </a:t>
              </a:r>
              <a:r>
                <a:rPr lang="en-US" altLang="ko-KR" sz="1400"/>
                <a:t>&gt; </a:t>
              </a:r>
              <a:r>
                <a:rPr lang="ko-KR" altLang="en-US" sz="1400"/>
                <a:t>백엔드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886691" y="3073193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프론트엔드</a:t>
              </a:r>
              <a:r>
                <a:rPr lang="en-US" altLang="ko-KR" sz="1400" smtClean="0"/>
                <a:t>(</a:t>
              </a:r>
              <a:r>
                <a:rPr lang="ko-KR" altLang="en-US" sz="1400" smtClean="0"/>
                <a:t>*</a:t>
              </a:r>
              <a:r>
                <a:rPr lang="en-US" altLang="ko-KR" sz="1400" smtClean="0"/>
                <a:t>Front-End) : </a:t>
              </a:r>
              <a:r>
                <a:rPr lang="ko-KR" altLang="en-US" sz="1400" smtClean="0"/>
                <a:t>사용자의 눈에 보이는 부분까지 개발하는 것</a:t>
              </a:r>
              <a:endParaRPr lang="ko-KR" altLang="en-US" sz="1400" b="1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F5A911-E35C-4B97-A3B9-D80F0DCFC0C3}"/>
              </a:ext>
            </a:extLst>
          </p:cNvPr>
          <p:cNvSpPr txBox="1"/>
          <p:nvPr/>
        </p:nvSpPr>
        <p:spPr>
          <a:xfrm>
            <a:off x="80730" y="5908409"/>
            <a:ext cx="405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*</a:t>
            </a:r>
            <a:r>
              <a:rPr lang="en-US" altLang="ko-KR" sz="1200" b="1" dirty="0"/>
              <a:t>RFP : Request For Proposal = </a:t>
            </a:r>
            <a:r>
              <a:rPr lang="ko-KR" altLang="en-US" sz="1200" b="1" dirty="0"/>
              <a:t>제안요청서</a:t>
            </a:r>
            <a:endParaRPr lang="en-US" altLang="ko-KR" sz="1200" b="1" dirty="0"/>
          </a:p>
          <a:p>
            <a:r>
              <a:rPr lang="ko-KR" altLang="en-US" sz="1200" b="1" dirty="0"/>
              <a:t>**</a:t>
            </a:r>
            <a:r>
              <a:rPr lang="en-US" altLang="ko-KR" sz="1200" b="1" dirty="0"/>
              <a:t>WBS : Work Breakdown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Structure = </a:t>
            </a:r>
            <a:r>
              <a:rPr lang="ko-KR" altLang="en-US" sz="1200" b="1" dirty="0"/>
              <a:t>업무분류체계</a:t>
            </a:r>
            <a:endParaRPr lang="en-US" altLang="ko-KR" sz="1200" b="1" dirty="0"/>
          </a:p>
          <a:p>
            <a:r>
              <a:rPr lang="ko-KR" altLang="en-US" sz="1200" b="1" dirty="0"/>
              <a:t>***</a:t>
            </a:r>
            <a:r>
              <a:rPr lang="en-US" altLang="ko-KR" sz="1200" b="1" dirty="0"/>
              <a:t>IA : Information </a:t>
            </a:r>
            <a:r>
              <a:rPr lang="en-US" altLang="ko-KR" sz="1200" b="1" dirty="0" err="1"/>
              <a:t>Architectur</a:t>
            </a:r>
            <a:r>
              <a:rPr lang="en-US" altLang="ko-KR" sz="1200" b="1" dirty="0"/>
              <a:t> = </a:t>
            </a:r>
            <a:r>
              <a:rPr lang="ko-KR" altLang="en-US" sz="1200" b="1" dirty="0" err="1"/>
              <a:t>메뉴구조도</a:t>
            </a:r>
            <a:endParaRPr lang="en-US" altLang="ko-KR" sz="1200" b="1" dirty="0"/>
          </a:p>
          <a:p>
            <a:r>
              <a:rPr lang="ko-KR" altLang="en-US" sz="1200" b="1" dirty="0"/>
              <a:t>****</a:t>
            </a:r>
            <a:r>
              <a:rPr lang="en-US" altLang="ko-KR" sz="1200" b="1" dirty="0"/>
              <a:t>SB : Story Board = </a:t>
            </a:r>
            <a:r>
              <a:rPr lang="ko-KR" altLang="en-US" sz="1200" b="1" dirty="0"/>
              <a:t>웹스토리보드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35BA26-6BA9-457D-AFCC-1F26E8D1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79" y="3568183"/>
            <a:ext cx="3948186" cy="21530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2E3099-8454-4D80-8545-09A488AD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31" y="3568183"/>
            <a:ext cx="3123892" cy="21530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E1BE57-8EF0-4CA7-AD63-CEE6CA07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78" y="3568183"/>
            <a:ext cx="3663435" cy="21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96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할인 가격 계산 프로그램 만들기</a:t>
            </a:r>
            <a:endParaRPr lang="ko-KR" altLang="en-US" sz="35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4949909"/>
            <a:ext cx="7896225" cy="18690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4" y="2645343"/>
            <a:ext cx="3252788" cy="21285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904" y="203095"/>
            <a:ext cx="2083546" cy="6350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878" y="2903154"/>
            <a:ext cx="3930651" cy="24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94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15191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할인 가격 계산 프로그램 만들기</a:t>
            </a:r>
            <a:endParaRPr lang="ko-KR" altLang="en-US" sz="35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41889"/>
          <a:stretch/>
        </p:blipFill>
        <p:spPr>
          <a:xfrm>
            <a:off x="1133475" y="2491674"/>
            <a:ext cx="9511175" cy="34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0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연산자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79CF9C-14FD-4D0F-A60D-44F47881DF59}"/>
              </a:ext>
            </a:extLst>
          </p:cNvPr>
          <p:cNvGrpSpPr/>
          <p:nvPr/>
        </p:nvGrpSpPr>
        <p:grpSpPr>
          <a:xfrm>
            <a:off x="1766887" y="2765416"/>
            <a:ext cx="8658226" cy="917782"/>
            <a:chOff x="2853351" y="2765416"/>
            <a:chExt cx="7267791" cy="9177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853352" y="2765416"/>
              <a:ext cx="648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연산작업 </a:t>
              </a:r>
              <a:r>
                <a:rPr lang="en-US" altLang="ko-KR" sz="1400"/>
                <a:t>: </a:t>
              </a:r>
              <a:r>
                <a:rPr lang="ko-KR" altLang="en-US" sz="1400"/>
                <a:t>더하기</a:t>
              </a:r>
              <a:r>
                <a:rPr lang="en-US" altLang="ko-KR" sz="1400"/>
                <a:t>, </a:t>
              </a:r>
              <a:r>
                <a:rPr lang="ko-KR" altLang="en-US" sz="1400"/>
                <a:t>빼기</a:t>
              </a:r>
              <a:r>
                <a:rPr lang="en-US" altLang="ko-KR" sz="1400"/>
                <a:t>, </a:t>
              </a:r>
              <a:r>
                <a:rPr lang="ko-KR" altLang="en-US" sz="1400"/>
                <a:t>곱하기</a:t>
              </a:r>
              <a:r>
                <a:rPr lang="en-US" altLang="ko-KR" sz="1400"/>
                <a:t>, </a:t>
              </a:r>
              <a:r>
                <a:rPr lang="ko-KR" altLang="en-US" sz="1400"/>
                <a:t>나누기</a:t>
              </a:r>
              <a:r>
                <a:rPr lang="en-US" altLang="ko-KR" sz="1400"/>
                <a:t>, </a:t>
              </a:r>
              <a:r>
                <a:rPr lang="ko-KR" altLang="en-US" sz="1400"/>
                <a:t>비교 등의 작업을 의미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2853352" y="3070418"/>
              <a:ext cx="6485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</a:t>
              </a:r>
              <a:r>
                <a:rPr lang="ko-KR" altLang="en-US" sz="1400"/>
                <a:t>컴퓨터 역시 연산자를 통해 연산작업 </a:t>
              </a:r>
              <a:r>
                <a:rPr lang="en-US" altLang="ko-KR" sz="1400"/>
                <a:t>= </a:t>
              </a:r>
              <a:r>
                <a:rPr lang="ko-KR" altLang="en-US" sz="1400"/>
                <a:t>계산작업을 합니다</a:t>
              </a:r>
              <a:r>
                <a:rPr lang="en-US" altLang="ko-KR" sz="1400"/>
                <a:t>.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C71843-07B9-4C75-92CF-53EC258BA66B}"/>
                </a:ext>
              </a:extLst>
            </p:cNvPr>
            <p:cNvSpPr txBox="1"/>
            <p:nvPr/>
          </p:nvSpPr>
          <p:spPr>
            <a:xfrm>
              <a:off x="2853351" y="3375421"/>
              <a:ext cx="7267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대표적인 연산자 </a:t>
              </a:r>
              <a:r>
                <a:rPr lang="en-US" altLang="ko-KR" sz="1400"/>
                <a:t>: </a:t>
              </a:r>
              <a:r>
                <a:rPr lang="ko-KR" altLang="en-US" sz="1400"/>
                <a:t>산술연산자</a:t>
              </a:r>
              <a:r>
                <a:rPr lang="en-US" altLang="ko-KR" sz="1400"/>
                <a:t>, </a:t>
              </a:r>
              <a:r>
                <a:rPr lang="ko-KR" altLang="en-US" sz="1400"/>
                <a:t>문자결합연산자</a:t>
              </a:r>
              <a:r>
                <a:rPr lang="en-US" altLang="ko-KR" sz="1400"/>
                <a:t>, </a:t>
              </a:r>
              <a:r>
                <a:rPr lang="ko-KR" altLang="en-US" sz="1400"/>
                <a:t>대입연산자</a:t>
              </a:r>
              <a:r>
                <a:rPr lang="en-US" altLang="ko-KR" sz="1400"/>
                <a:t>, </a:t>
              </a:r>
              <a:r>
                <a:rPr lang="ko-KR" altLang="en-US" sz="1400"/>
                <a:t>증감</a:t>
              </a:r>
              <a:r>
                <a:rPr lang="en-US" altLang="ko-KR" sz="1400"/>
                <a:t>, </a:t>
              </a:r>
              <a:r>
                <a:rPr lang="ko-KR" altLang="en-US" sz="1400"/>
                <a:t>비교</a:t>
              </a:r>
              <a:r>
                <a:rPr lang="en-US" altLang="ko-KR" sz="1400"/>
                <a:t>, </a:t>
              </a:r>
              <a:r>
                <a:rPr lang="ko-KR" altLang="en-US" sz="1400"/>
                <a:t>논리</a:t>
              </a:r>
              <a:r>
                <a:rPr lang="en-US" altLang="ko-KR" sz="1400"/>
                <a:t>, </a:t>
              </a:r>
              <a:r>
                <a:rPr lang="ko-KR" altLang="en-US" sz="1400"/>
                <a:t>삼항조건연산자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26483" y="3740447"/>
            <a:ext cx="10539034" cy="2929500"/>
            <a:chOff x="452583" y="3740447"/>
            <a:chExt cx="10539034" cy="29295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3" y="3740447"/>
              <a:ext cx="3777988" cy="2857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571" y="3740447"/>
              <a:ext cx="6761046" cy="292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272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산술 </a:t>
            </a:r>
            <a:r>
              <a:rPr lang="en-US" altLang="ko-KR" sz="3500" b="1"/>
              <a:t>&amp; </a:t>
            </a:r>
            <a:r>
              <a:rPr lang="ko-KR" altLang="en-US" sz="3500" b="1"/>
              <a:t>문자결합 연산자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79" y="4095750"/>
            <a:ext cx="6504842" cy="2578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083197" y="2765417"/>
            <a:ext cx="8025606" cy="1231304"/>
            <a:chOff x="3772694" y="2765417"/>
            <a:chExt cx="8025606" cy="12313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5" y="2765417"/>
              <a:ext cx="4138612" cy="30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산술연산자 종류 </a:t>
              </a:r>
              <a:r>
                <a:rPr lang="en-US" altLang="ko-KR" sz="1400"/>
                <a:t>: +, -, *, /, %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4" y="3071409"/>
              <a:ext cx="4646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</a:t>
              </a:r>
              <a:r>
                <a:rPr lang="ko-KR" altLang="en-US" sz="1400"/>
                <a:t>연산 대상 데이터가 반드시 </a:t>
              </a:r>
              <a:r>
                <a:rPr lang="en-US" altLang="ko-KR" sz="1400"/>
                <a:t>2</a:t>
              </a:r>
              <a:r>
                <a:rPr lang="ko-KR" altLang="en-US" sz="1400"/>
                <a:t>개 이상 있어야 합니다</a:t>
              </a:r>
              <a:r>
                <a:rPr lang="en-US" altLang="ko-KR" sz="1400"/>
                <a:t>.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4" y="3380176"/>
              <a:ext cx="4646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피연산자가 문자형 데이터인 경우</a:t>
              </a:r>
              <a:r>
                <a:rPr lang="en-US" altLang="ko-KR" sz="1400"/>
                <a:t>, </a:t>
              </a:r>
              <a:r>
                <a:rPr lang="ko-KR" altLang="en-US" sz="1400"/>
                <a:t>문자결합 연산자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4" y="3688944"/>
              <a:ext cx="80256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④ 피연산자 중 문자형 데이터가 한 개라도 있는 경우</a:t>
              </a:r>
              <a:r>
                <a:rPr lang="en-US" altLang="ko-KR" sz="1400"/>
                <a:t>, </a:t>
              </a:r>
              <a:r>
                <a:rPr lang="ko-KR" altLang="en-US" sz="1400"/>
                <a:t>자동으로 문자형 데이터로 반환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774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산술 </a:t>
            </a:r>
            <a:r>
              <a:rPr lang="en-US" altLang="ko-KR" sz="3500" b="1" dirty="0"/>
              <a:t>&amp; </a:t>
            </a:r>
            <a:r>
              <a:rPr lang="ko-KR" altLang="en-US" sz="3500" b="1" dirty="0" err="1"/>
              <a:t>문자결합</a:t>
            </a:r>
            <a:r>
              <a:rPr lang="ko-KR" altLang="en-US" sz="3500" b="1" dirty="0"/>
              <a:t> 연산자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ko-KR" altLang="en-US" sz="3500" b="1" dirty="0" smtClean="0"/>
              <a:t> </a:t>
            </a:r>
            <a:r>
              <a:rPr lang="en-US" altLang="ko-KR" sz="3500" b="1" dirty="0" smtClean="0"/>
              <a:t>+ @)</a:t>
            </a:r>
            <a:endParaRPr lang="ko-KR" altLang="en-US" sz="35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793896" y="2985390"/>
            <a:ext cx="8604209" cy="3030855"/>
            <a:chOff x="63817" y="2985390"/>
            <a:chExt cx="8604209" cy="30308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563" y="3001994"/>
              <a:ext cx="4020357" cy="137595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17" y="4377945"/>
              <a:ext cx="2752725" cy="16383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666" y="2985390"/>
              <a:ext cx="4126360" cy="13925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7735" y="4606290"/>
              <a:ext cx="123825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082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복합 대입 연산자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9" name="그룹 8"/>
          <p:cNvGrpSpPr/>
          <p:nvPr/>
        </p:nvGrpSpPr>
        <p:grpSpPr>
          <a:xfrm>
            <a:off x="2675503" y="2765417"/>
            <a:ext cx="6840995" cy="613769"/>
            <a:chOff x="3772693" y="2765417"/>
            <a:chExt cx="6840995" cy="6137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5" y="2765417"/>
              <a:ext cx="5803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대입 연산자 </a:t>
              </a:r>
              <a:r>
                <a:rPr lang="en-US" altLang="ko-KR" sz="1400" dirty="0"/>
                <a:t>: “ = “ </a:t>
              </a:r>
              <a:r>
                <a:rPr lang="ko-KR" altLang="en-US" sz="1400" dirty="0"/>
                <a:t>는 </a:t>
              </a:r>
              <a:r>
                <a:rPr lang="ko-KR" altLang="en-US" sz="1400" dirty="0" err="1"/>
                <a:t>연산된</a:t>
              </a:r>
              <a:r>
                <a:rPr lang="ko-KR" altLang="en-US" sz="1400" dirty="0"/>
                <a:t> 데이터를 변수에 저장할 때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3" y="3071409"/>
              <a:ext cx="6840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</a:t>
              </a:r>
              <a:r>
                <a:rPr lang="ko-KR" altLang="en-US" sz="1400"/>
                <a:t>복합 대입 연산자 </a:t>
              </a:r>
              <a:r>
                <a:rPr lang="en-US" altLang="ko-KR" sz="1400"/>
                <a:t>: </a:t>
              </a:r>
              <a:r>
                <a:rPr lang="ko-KR" altLang="en-US" sz="1400"/>
                <a:t>산술 연산자와 대입 연산자가 복합적으로 적용된 것 의미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34097" y="3984818"/>
            <a:ext cx="11323807" cy="2342764"/>
            <a:chOff x="403739" y="3984818"/>
            <a:chExt cx="11323807" cy="234276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39" y="4013200"/>
              <a:ext cx="5381625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5364" y="3984818"/>
              <a:ext cx="5942182" cy="23427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8474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증감 연산자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9" name="그룹 8"/>
          <p:cNvGrpSpPr/>
          <p:nvPr/>
        </p:nvGrpSpPr>
        <p:grpSpPr>
          <a:xfrm>
            <a:off x="1725102" y="2765417"/>
            <a:ext cx="8741797" cy="613769"/>
            <a:chOff x="3772693" y="2765417"/>
            <a:chExt cx="8741797" cy="6137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4" y="2765417"/>
              <a:ext cx="8741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증감 연산자 </a:t>
              </a:r>
              <a:r>
                <a:rPr lang="en-US" altLang="ko-KR" sz="1400"/>
                <a:t>: </a:t>
              </a:r>
              <a:r>
                <a:rPr lang="ko-KR" altLang="en-US" sz="1400"/>
                <a:t>숫자형 데이터를 </a:t>
              </a:r>
              <a:r>
                <a:rPr lang="en-US" altLang="ko-KR" sz="1400"/>
                <a:t>1</a:t>
              </a:r>
              <a:r>
                <a:rPr lang="ko-KR" altLang="en-US" sz="1400"/>
                <a:t>씩 증가시키는 증가 연산자</a:t>
              </a:r>
              <a:r>
                <a:rPr lang="en-US" altLang="ko-KR" sz="1400"/>
                <a:t>(++) / 1</a:t>
              </a:r>
              <a:r>
                <a:rPr lang="ko-KR" altLang="en-US" sz="1400"/>
                <a:t>씩 감소시키는 감소 연산자</a:t>
              </a:r>
              <a:r>
                <a:rPr lang="en-US" altLang="ko-KR" sz="1400"/>
                <a:t>(--) </a:t>
              </a:r>
              <a:r>
                <a:rPr lang="ko-KR" altLang="en-US" sz="1400"/>
                <a:t>존재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3" y="3071409"/>
              <a:ext cx="6840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</a:t>
              </a:r>
              <a:r>
                <a:rPr lang="ko-KR" altLang="en-US" sz="1400"/>
                <a:t>증감 연산자의 경우</a:t>
              </a:r>
              <a:r>
                <a:rPr lang="en-US" altLang="ko-KR" sz="1400"/>
                <a:t>, </a:t>
              </a:r>
              <a:r>
                <a:rPr lang="ko-KR" altLang="en-US" sz="1400"/>
                <a:t>변수의 어느 위치에 오는가에 따라 결과값이 달라집니다</a:t>
              </a:r>
              <a:r>
                <a:rPr lang="en-US" altLang="ko-KR" sz="1400"/>
                <a:t>.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12" y="3924301"/>
            <a:ext cx="9687777" cy="237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195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비교 연산자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9" name="그룹 8"/>
          <p:cNvGrpSpPr/>
          <p:nvPr/>
        </p:nvGrpSpPr>
        <p:grpSpPr>
          <a:xfrm>
            <a:off x="1599151" y="2765417"/>
            <a:ext cx="8993699" cy="613769"/>
            <a:chOff x="3772692" y="2765417"/>
            <a:chExt cx="8993699" cy="6137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4" y="2765417"/>
              <a:ext cx="8741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두 데이터를 </a:t>
              </a:r>
              <a:r>
                <a:rPr lang="en-US" altLang="ko-KR" sz="1400"/>
                <a:t>‘</a:t>
              </a:r>
              <a:r>
                <a:rPr lang="ko-KR" altLang="en-US" sz="1400"/>
                <a:t>크다</a:t>
              </a:r>
              <a:r>
                <a:rPr lang="en-US" altLang="ko-KR" sz="1400"/>
                <a:t>’, ‘</a:t>
              </a:r>
              <a:r>
                <a:rPr lang="ko-KR" altLang="en-US" sz="1400"/>
                <a:t>작다</a:t>
              </a:r>
              <a:r>
                <a:rPr lang="en-US" altLang="ko-KR" sz="1400"/>
                <a:t>’, ‘</a:t>
              </a:r>
              <a:r>
                <a:rPr lang="ko-KR" altLang="en-US" sz="1400"/>
                <a:t>같다</a:t>
              </a:r>
              <a:r>
                <a:rPr lang="en-US" altLang="ko-KR" sz="1400"/>
                <a:t>’</a:t>
              </a:r>
              <a:r>
                <a:rPr lang="ko-KR" altLang="en-US" sz="1400"/>
                <a:t>와 같이 비교할 때 사용하는 연산자 </a:t>
              </a:r>
              <a:r>
                <a:rPr lang="en-US" altLang="ko-KR" sz="1400"/>
                <a:t>=&gt; </a:t>
              </a:r>
              <a:r>
                <a:rPr lang="ko-KR" altLang="en-US" sz="1400"/>
                <a:t>결과값은 </a:t>
              </a:r>
              <a:r>
                <a:rPr lang="en-US" altLang="ko-KR" sz="1400"/>
                <a:t>true </a:t>
              </a:r>
              <a:r>
                <a:rPr lang="ko-KR" altLang="en-US" sz="1400"/>
                <a:t>혹은 </a:t>
              </a:r>
              <a:r>
                <a:rPr lang="en-US" altLang="ko-KR" sz="1400"/>
                <a:t>false</a:t>
              </a:r>
              <a:r>
                <a:rPr lang="ko-KR" altLang="en-US" sz="1400"/>
                <a:t>로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2" y="3071409"/>
              <a:ext cx="89936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</a:t>
              </a:r>
              <a:r>
                <a:rPr lang="en-US" altLang="ko-KR" sz="1400"/>
                <a:t> A==B / A===B</a:t>
              </a:r>
              <a:r>
                <a:rPr lang="ko-KR" altLang="en-US" sz="1400"/>
                <a:t>의 경우</a:t>
              </a:r>
              <a:r>
                <a:rPr lang="en-US" altLang="ko-KR" sz="1400"/>
                <a:t>, </a:t>
              </a:r>
              <a:r>
                <a:rPr lang="ko-KR" altLang="en-US" sz="1400"/>
                <a:t>전자는 자료형</a:t>
              </a:r>
              <a:r>
                <a:rPr lang="en-US" altLang="ko-KR" sz="1400"/>
                <a:t>(*</a:t>
              </a:r>
              <a:r>
                <a:rPr lang="ko-KR" altLang="en-US" sz="1400"/>
                <a:t>숫자 혹은 문자</a:t>
              </a:r>
              <a:r>
                <a:rPr lang="en-US" altLang="ko-KR" sz="1400"/>
                <a:t>)</a:t>
              </a:r>
              <a:r>
                <a:rPr lang="ko-KR" altLang="en-US" sz="1400"/>
                <a:t>과 관계없이 판단</a:t>
              </a:r>
              <a:r>
                <a:rPr lang="en-US" altLang="ko-KR" sz="1400"/>
                <a:t>, </a:t>
              </a:r>
              <a:r>
                <a:rPr lang="ko-KR" altLang="en-US" sz="1400"/>
                <a:t>후자는 자료형도 같아야만 </a:t>
              </a:r>
              <a:r>
                <a:rPr lang="en-US" altLang="ko-KR" sz="1400"/>
                <a:t>true</a:t>
              </a:r>
              <a:endParaRPr lang="ko-KR" altLang="en-US" sz="1400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3517900"/>
            <a:ext cx="68199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278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논리 연산자 </a:t>
            </a:r>
            <a:r>
              <a:rPr lang="en-US" altLang="ko-KR" sz="3500" b="1"/>
              <a:t>&amp; </a:t>
            </a:r>
            <a:r>
              <a:rPr lang="ko-KR" altLang="en-US" sz="3500" b="1"/>
              <a:t>우선순위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9" name="그룹 8"/>
          <p:cNvGrpSpPr/>
          <p:nvPr/>
        </p:nvGrpSpPr>
        <p:grpSpPr>
          <a:xfrm>
            <a:off x="1599151" y="2765417"/>
            <a:ext cx="8993699" cy="613769"/>
            <a:chOff x="3772692" y="2765417"/>
            <a:chExt cx="8993699" cy="6137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4" y="2765417"/>
              <a:ext cx="8741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/>
                <a:t>|| (or) / &amp;&amp; (and) / ! (not)</a:t>
              </a:r>
              <a:r>
                <a:rPr lang="ko-KR" altLang="en-US" sz="1400" dirty="0"/>
                <a:t>이 있으며</a:t>
              </a:r>
              <a:r>
                <a:rPr lang="en-US" altLang="ko-KR" sz="1400" dirty="0"/>
                <a:t>, true </a:t>
              </a:r>
              <a:r>
                <a:rPr lang="ko-KR" altLang="en-US" sz="1400" dirty="0"/>
                <a:t>혹은 </a:t>
              </a:r>
              <a:r>
                <a:rPr lang="en-US" altLang="ko-KR" sz="1400" dirty="0"/>
                <a:t>false</a:t>
              </a:r>
              <a:r>
                <a:rPr lang="ko-KR" altLang="en-US" sz="1400" dirty="0"/>
                <a:t>로 결과값을 반환합니다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2" y="3071409"/>
              <a:ext cx="89936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</a:t>
              </a:r>
              <a:r>
                <a:rPr lang="en-US" altLang="ko-KR" sz="1400" dirty="0"/>
                <a:t>|| (or)</a:t>
              </a:r>
              <a:r>
                <a:rPr lang="ko-KR" altLang="en-US" sz="1400" dirty="0"/>
                <a:t>는 하나만 </a:t>
              </a:r>
              <a:r>
                <a:rPr lang="en-US" altLang="ko-KR" sz="1400" dirty="0"/>
                <a:t>true</a:t>
              </a:r>
              <a:r>
                <a:rPr lang="ko-KR" altLang="en-US" sz="1400" dirty="0"/>
                <a:t>이면 </a:t>
              </a:r>
              <a:r>
                <a:rPr lang="en-US" altLang="ko-KR" sz="1400" dirty="0"/>
                <a:t>true / &amp;&amp; (and)</a:t>
              </a:r>
              <a:r>
                <a:rPr lang="ko-KR" altLang="en-US" sz="1400" dirty="0"/>
                <a:t>는 하나만 </a:t>
              </a:r>
              <a:r>
                <a:rPr lang="en-US" altLang="ko-KR" sz="1400" dirty="0"/>
                <a:t>false</a:t>
              </a:r>
              <a:r>
                <a:rPr lang="ko-KR" altLang="en-US" sz="1400" dirty="0"/>
                <a:t>이면 </a:t>
              </a:r>
              <a:r>
                <a:rPr lang="en-US" altLang="ko-KR" sz="1400" dirty="0"/>
                <a:t>false / ! (not)</a:t>
              </a:r>
              <a:r>
                <a:rPr lang="ko-KR" altLang="en-US" sz="1400" dirty="0"/>
                <a:t>은</a:t>
              </a:r>
              <a:r>
                <a:rPr lang="en-US" altLang="ko-KR" sz="1400" dirty="0"/>
                <a:t> true</a:t>
              </a:r>
              <a:r>
                <a:rPr lang="ko-KR" altLang="en-US" sz="1400" dirty="0"/>
                <a:t>이면</a:t>
              </a:r>
              <a:r>
                <a:rPr lang="en-US" altLang="ko-KR" sz="1400" dirty="0"/>
                <a:t> false </a:t>
              </a:r>
              <a:r>
                <a:rPr lang="ko-KR" altLang="en-US" sz="1400" dirty="0"/>
                <a:t>반환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64693" y="3733801"/>
            <a:ext cx="11662615" cy="2810198"/>
            <a:chOff x="224095" y="3784601"/>
            <a:chExt cx="11662615" cy="281019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095" y="3794835"/>
              <a:ext cx="5787306" cy="2787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784601"/>
              <a:ext cx="5790710" cy="2810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3483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논리 연산자 </a:t>
            </a:r>
            <a:r>
              <a:rPr lang="en-US" altLang="ko-KR" sz="3500" b="1"/>
              <a:t>&amp; </a:t>
            </a:r>
            <a:r>
              <a:rPr lang="ko-KR" altLang="en-US" sz="3500" b="1"/>
              <a:t>우선순위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9" name="그룹 8"/>
          <p:cNvGrpSpPr/>
          <p:nvPr/>
        </p:nvGrpSpPr>
        <p:grpSpPr>
          <a:xfrm>
            <a:off x="1599151" y="2765417"/>
            <a:ext cx="8993699" cy="613769"/>
            <a:chOff x="3772692" y="2765417"/>
            <a:chExt cx="8993699" cy="6137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772694" y="2765417"/>
              <a:ext cx="8741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/>
                <a:t>|| (or) / &amp;&amp; (and) / ! (not)</a:t>
              </a:r>
              <a:r>
                <a:rPr lang="ko-KR" altLang="en-US" sz="1400" dirty="0"/>
                <a:t>이 있으며</a:t>
              </a:r>
              <a:r>
                <a:rPr lang="en-US" altLang="ko-KR" sz="1400" dirty="0"/>
                <a:t>, true </a:t>
              </a:r>
              <a:r>
                <a:rPr lang="ko-KR" altLang="en-US" sz="1400" dirty="0"/>
                <a:t>혹은 </a:t>
              </a:r>
              <a:r>
                <a:rPr lang="en-US" altLang="ko-KR" sz="1400" dirty="0"/>
                <a:t>false</a:t>
              </a:r>
              <a:r>
                <a:rPr lang="ko-KR" altLang="en-US" sz="1400" dirty="0"/>
                <a:t>로 결과값을 반환합니다</a:t>
              </a:r>
              <a:r>
                <a:rPr lang="en-US" altLang="ko-KR" sz="1400" dirty="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772692" y="3071409"/>
              <a:ext cx="89936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</a:t>
              </a:r>
              <a:r>
                <a:rPr lang="en-US" altLang="ko-KR" sz="1400" dirty="0"/>
                <a:t>|| (or)</a:t>
              </a:r>
              <a:r>
                <a:rPr lang="ko-KR" altLang="en-US" sz="1400" dirty="0"/>
                <a:t>는 하나만 </a:t>
              </a:r>
              <a:r>
                <a:rPr lang="en-US" altLang="ko-KR" sz="1400" dirty="0"/>
                <a:t>true</a:t>
              </a:r>
              <a:r>
                <a:rPr lang="ko-KR" altLang="en-US" sz="1400" dirty="0"/>
                <a:t>이면 </a:t>
              </a:r>
              <a:r>
                <a:rPr lang="en-US" altLang="ko-KR" sz="1400" dirty="0"/>
                <a:t>true / &amp;&amp; (and)</a:t>
              </a:r>
              <a:r>
                <a:rPr lang="ko-KR" altLang="en-US" sz="1400" dirty="0"/>
                <a:t>는 하나만 </a:t>
              </a:r>
              <a:r>
                <a:rPr lang="en-US" altLang="ko-KR" sz="1400" dirty="0"/>
                <a:t>false</a:t>
              </a:r>
              <a:r>
                <a:rPr lang="ko-KR" altLang="en-US" sz="1400" dirty="0"/>
                <a:t>이면 </a:t>
              </a:r>
              <a:r>
                <a:rPr lang="en-US" altLang="ko-KR" sz="1400" dirty="0"/>
                <a:t>false / ! (not)</a:t>
              </a:r>
              <a:r>
                <a:rPr lang="ko-KR" altLang="en-US" sz="1400" dirty="0"/>
                <a:t>은</a:t>
              </a:r>
              <a:r>
                <a:rPr lang="en-US" altLang="ko-KR" sz="1400" dirty="0"/>
                <a:t> true</a:t>
              </a:r>
              <a:r>
                <a:rPr lang="ko-KR" altLang="en-US" sz="1400" dirty="0"/>
                <a:t>이면</a:t>
              </a:r>
              <a:r>
                <a:rPr lang="en-US" altLang="ko-KR" sz="1400" dirty="0"/>
                <a:t> false </a:t>
              </a:r>
              <a:r>
                <a:rPr lang="ko-KR" altLang="en-US" sz="1400" dirty="0"/>
                <a:t>반환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69242" y="3932246"/>
            <a:ext cx="10253517" cy="2245522"/>
            <a:chOff x="452583" y="4148146"/>
            <a:chExt cx="10253517" cy="224552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5" t="47222" r="17091" b="7408"/>
            <a:stretch/>
          </p:blipFill>
          <p:spPr>
            <a:xfrm>
              <a:off x="452583" y="4167259"/>
              <a:ext cx="5048890" cy="222478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" t="30926" r="16743" b="22037"/>
            <a:stretch/>
          </p:blipFill>
          <p:spPr>
            <a:xfrm>
              <a:off x="5702299" y="4148146"/>
              <a:ext cx="5003801" cy="224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5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6C9B7A7-46F9-4ECF-90F2-F01A33C0A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4" y="3784808"/>
            <a:ext cx="6964218" cy="246079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</a:t>
            </a:r>
            <a:r>
              <a:rPr lang="ko-KR" altLang="en-US" sz="3500" b="1"/>
              <a:t>란</a:t>
            </a:r>
            <a:r>
              <a:rPr lang="en-US" altLang="ko-KR" sz="3500" b="1"/>
              <a:t>?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3088365" y="2765416"/>
            <a:ext cx="6015271" cy="615554"/>
            <a:chOff x="886691" y="2765416"/>
            <a:chExt cx="601527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886691" y="2765416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JavaScript : </a:t>
              </a:r>
              <a:r>
                <a:rPr lang="ko-KR" altLang="en-US" sz="1400"/>
                <a:t>프런트엔드</a:t>
              </a:r>
              <a:r>
                <a:rPr lang="en-US" altLang="ko-KR" sz="1400"/>
                <a:t>(Front-End) </a:t>
              </a:r>
              <a:r>
                <a:rPr lang="ko-KR" altLang="en-US" sz="1400"/>
                <a:t>개발 언어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886691" y="3073193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웹 퍼블리셔가 작업한 정적인 웹 문서에 동작을 부여할 수 있는 언어</a:t>
              </a:r>
              <a:r>
                <a:rPr lang="en-US" altLang="ko-KR" sz="1400"/>
                <a:t>!</a:t>
              </a:r>
              <a:endParaRPr lang="ko-KR" altLang="en-US" sz="1400" b="1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CCA194C-3518-45AF-8B2C-5DE5280D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384" y="3929357"/>
            <a:ext cx="39814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85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삼항 조건 연산자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3130028" y="2765417"/>
            <a:ext cx="593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조건식이 </a:t>
            </a:r>
            <a:r>
              <a:rPr lang="en-US" altLang="ko-KR" sz="1400"/>
              <a:t>true </a:t>
            </a:r>
            <a:r>
              <a:rPr lang="ko-KR" altLang="en-US" sz="1400"/>
              <a:t>혹은 </a:t>
            </a:r>
            <a:r>
              <a:rPr lang="en-US" altLang="ko-KR" sz="1400"/>
              <a:t>false</a:t>
            </a:r>
            <a:r>
              <a:rPr lang="ko-KR" altLang="en-US" sz="1400"/>
              <a:t>냐에 따라 실행결과가 달라지는 연산자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3130026" y="3071409"/>
            <a:ext cx="497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연산을 위해 피연산자가 무조건 </a:t>
            </a:r>
            <a:r>
              <a:rPr lang="en-US" altLang="ko-KR" sz="1400"/>
              <a:t>3</a:t>
            </a:r>
            <a:r>
              <a:rPr lang="ko-KR" altLang="en-US" sz="1400"/>
              <a:t>개 필요합니다</a:t>
            </a:r>
            <a:r>
              <a:rPr lang="en-US" altLang="ko-KR" sz="1400"/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68392" y="4093639"/>
            <a:ext cx="8855217" cy="2373313"/>
            <a:chOff x="339201" y="4230688"/>
            <a:chExt cx="7285562" cy="19526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01" y="4230688"/>
              <a:ext cx="5581650" cy="1952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038" y="5207000"/>
              <a:ext cx="1228725" cy="46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3130026" y="3379186"/>
            <a:ext cx="497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사용법 </a:t>
            </a:r>
            <a:r>
              <a:rPr lang="en-US" altLang="ko-KR" sz="1400"/>
              <a:t>: </a:t>
            </a:r>
            <a:r>
              <a:rPr lang="ko-KR" altLang="en-US" sz="1400"/>
              <a:t>조건식 </a:t>
            </a:r>
            <a:r>
              <a:rPr lang="en-US" altLang="ko-KR" sz="1400"/>
              <a:t>? JS</a:t>
            </a:r>
            <a:r>
              <a:rPr lang="ko-KR" altLang="en-US" sz="1400"/>
              <a:t>코드 </a:t>
            </a:r>
            <a:r>
              <a:rPr lang="en-US" altLang="ko-KR" sz="1400"/>
              <a:t>1 (*True) : JS</a:t>
            </a:r>
            <a:r>
              <a:rPr lang="ko-KR" altLang="en-US" sz="1400"/>
              <a:t>코드 </a:t>
            </a:r>
            <a:r>
              <a:rPr lang="en-US" altLang="ko-KR" sz="1400"/>
              <a:t>2 (*False)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69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실습문제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0062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적정 체중 구하기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2131751" y="2765417"/>
            <a:ext cx="7928499" cy="921546"/>
            <a:chOff x="3130026" y="2765417"/>
            <a:chExt cx="7928499" cy="9215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130028" y="2765417"/>
              <a:ext cx="7113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prompt(…) : </a:t>
              </a:r>
              <a:r>
                <a:rPr lang="ko-KR" altLang="en-US" sz="1400"/>
                <a:t>사용자로부터 입력된 값을 문자 혹은 숫자형으로 반환하는 메서드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071409"/>
              <a:ext cx="6661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사용자로부터 이름 </a:t>
              </a:r>
              <a:r>
                <a:rPr lang="en-US" altLang="ko-KR" sz="1400"/>
                <a:t>/ </a:t>
              </a:r>
              <a:r>
                <a:rPr lang="ko-KR" altLang="en-US" sz="1400"/>
                <a:t>신장 </a:t>
              </a:r>
              <a:r>
                <a:rPr lang="en-US" altLang="ko-KR" sz="1400"/>
                <a:t>/ </a:t>
              </a:r>
              <a:r>
                <a:rPr lang="ko-KR" altLang="en-US" sz="1400"/>
                <a:t>몸무게 정보를 받으세요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379186"/>
              <a:ext cx="792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적정 평균 체중 오차이면 </a:t>
              </a:r>
              <a:r>
                <a:rPr lang="en-US" altLang="ko-KR" sz="1400"/>
                <a:t>OOO</a:t>
              </a:r>
              <a:r>
                <a:rPr lang="ko-KR" altLang="en-US" sz="1400"/>
                <a:t>님은 적정 체중입니다</a:t>
              </a:r>
              <a:r>
                <a:rPr lang="en-US" altLang="ko-KR" sz="1400"/>
                <a:t>! / OOO</a:t>
              </a:r>
              <a:r>
                <a:rPr lang="ko-KR" altLang="en-US" sz="1400"/>
                <a:t>님은 적정 체중이 아닙니다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3839363"/>
            <a:ext cx="11515725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784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 smtClean="0"/>
              <a:t>나이계산</a:t>
            </a:r>
            <a:r>
              <a:rPr lang="ko-KR" altLang="en-US" sz="3500" b="1" dirty="0" smtClean="0"/>
              <a:t> 프로그램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기본편</a:t>
            </a:r>
            <a:r>
              <a:rPr lang="ko-KR" altLang="en-US" sz="3500" b="1" dirty="0" smtClean="0"/>
              <a:t> 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131751" y="2765417"/>
            <a:ext cx="7928499" cy="921546"/>
            <a:chOff x="3130026" y="2765417"/>
            <a:chExt cx="7928499" cy="9215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130028" y="2765417"/>
              <a:ext cx="7113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prompt(…) : </a:t>
              </a:r>
              <a:r>
                <a:rPr lang="ko-KR" altLang="en-US" sz="1400"/>
                <a:t>사용자로부터 입력된 값을 문자 혹은 숫자형으로 반환하는 메서드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071409"/>
              <a:ext cx="6661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사용자로부터 이름 </a:t>
              </a:r>
              <a:r>
                <a:rPr lang="en-US" altLang="ko-KR" sz="1400"/>
                <a:t>/ </a:t>
              </a:r>
              <a:r>
                <a:rPr lang="ko-KR" altLang="en-US" sz="1400"/>
                <a:t>신장 </a:t>
              </a:r>
              <a:r>
                <a:rPr lang="en-US" altLang="ko-KR" sz="1400"/>
                <a:t>/ </a:t>
              </a:r>
              <a:r>
                <a:rPr lang="ko-KR" altLang="en-US" sz="1400"/>
                <a:t>몸무게 정보를 받으세요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379186"/>
              <a:ext cx="792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적정 평균 체중 오차이면 </a:t>
              </a:r>
              <a:r>
                <a:rPr lang="en-US" altLang="ko-KR" sz="1400"/>
                <a:t>OOO</a:t>
              </a:r>
              <a:r>
                <a:rPr lang="ko-KR" altLang="en-US" sz="1400"/>
                <a:t>님은 적정 체중입니다</a:t>
              </a:r>
              <a:r>
                <a:rPr lang="en-US" altLang="ko-KR" sz="1400"/>
                <a:t>! / OOO</a:t>
              </a:r>
              <a:r>
                <a:rPr lang="ko-KR" altLang="en-US" sz="1400"/>
                <a:t>님은 적정 체중이 아닙니다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7315" y="3992955"/>
            <a:ext cx="11917370" cy="2466975"/>
            <a:chOff x="31742" y="3992955"/>
            <a:chExt cx="11917370" cy="24669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3737" y="3992955"/>
              <a:ext cx="8715375" cy="24669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42" y="3992955"/>
              <a:ext cx="3201995" cy="1445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124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지출 비용 초과여부 구하기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2131751" y="2765417"/>
            <a:ext cx="7928499" cy="921546"/>
            <a:chOff x="3130026" y="2765417"/>
            <a:chExt cx="7928499" cy="9215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130028" y="2765417"/>
              <a:ext cx="7113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prompt(…) : </a:t>
              </a:r>
              <a:r>
                <a:rPr lang="ko-KR" altLang="en-US" sz="1400"/>
                <a:t>사용자로부터 입력된 값을 문자 혹은 숫자형으로 반환하는 메서드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071409"/>
              <a:ext cx="6661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사용자로부터 교통비 </a:t>
              </a:r>
              <a:r>
                <a:rPr lang="en-US" altLang="ko-KR" sz="1400"/>
                <a:t>/ </a:t>
              </a:r>
              <a:r>
                <a:rPr lang="ko-KR" altLang="en-US" sz="1400"/>
                <a:t>식비 </a:t>
              </a:r>
              <a:r>
                <a:rPr lang="en-US" altLang="ko-KR" sz="1400"/>
                <a:t>/ </a:t>
              </a:r>
              <a:r>
                <a:rPr lang="ko-KR" altLang="en-US" sz="1400"/>
                <a:t>음료비 정보를 받으세요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379186"/>
              <a:ext cx="792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적정 지출 비용을 초과하면 </a:t>
              </a:r>
              <a:r>
                <a:rPr lang="en-US" altLang="ko-KR" sz="1400"/>
                <a:t>OOO</a:t>
              </a:r>
              <a:r>
                <a:rPr lang="ko-KR" altLang="en-US" sz="1400"/>
                <a:t>원 초과</a:t>
              </a:r>
              <a:r>
                <a:rPr lang="en-US" altLang="ko-KR" sz="1400"/>
                <a:t>! / </a:t>
              </a:r>
              <a:r>
                <a:rPr lang="ko-KR" altLang="en-US" sz="1400"/>
                <a:t>돈관리 잘했어요</a:t>
              </a:r>
              <a:r>
                <a:rPr lang="en-US" altLang="ko-KR" sz="1400"/>
                <a:t>!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3836386"/>
            <a:ext cx="11214100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844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제어문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4746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제어문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31751" y="2765417"/>
            <a:ext cx="7928499" cy="921546"/>
            <a:chOff x="3130026" y="2765417"/>
            <a:chExt cx="7928499" cy="9215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130028" y="2765417"/>
              <a:ext cx="7113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ko-KR" altLang="en-US" sz="1400" dirty="0" err="1"/>
                <a:t>조건문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조건을 </a:t>
              </a:r>
              <a:r>
                <a:rPr lang="ko-KR" altLang="en-US" sz="1400" dirty="0" err="1"/>
                <a:t>만족하는지의</a:t>
              </a:r>
              <a:r>
                <a:rPr lang="ko-KR" altLang="en-US" sz="1400" dirty="0"/>
                <a:t> 여부에 따라 코드를 제어할 수 있는 문장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071409"/>
              <a:ext cx="6661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</a:t>
              </a:r>
              <a:r>
                <a:rPr lang="ko-KR" altLang="en-US" sz="1400" dirty="0" err="1"/>
                <a:t>선택문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변수에 일치하는 경우의 값에 따라 코드를 제어할 수 있는 문장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379186"/>
              <a:ext cx="792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 </a:t>
              </a:r>
              <a:r>
                <a:rPr lang="ko-KR" altLang="en-US" sz="1400" dirty="0" err="1"/>
                <a:t>반복문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특정 코드를 여러 번 반복해서 실행할 수 있도록 하는 문장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7" y="3863999"/>
            <a:ext cx="7704707" cy="258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8787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131751" y="2765417"/>
            <a:ext cx="8013734" cy="921546"/>
            <a:chOff x="3130026" y="2765417"/>
            <a:chExt cx="8013734" cy="9215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3130027" y="2765417"/>
              <a:ext cx="8013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조건문 </a:t>
              </a:r>
              <a:r>
                <a:rPr lang="en-US" altLang="ko-KR" sz="1400"/>
                <a:t>: </a:t>
              </a:r>
              <a:r>
                <a:rPr lang="ko-KR" altLang="en-US" sz="1400"/>
                <a:t>조건식의 값이 참</a:t>
              </a:r>
              <a:r>
                <a:rPr lang="en-US" altLang="ko-KR" sz="1400"/>
                <a:t>(true)</a:t>
              </a:r>
              <a:r>
                <a:rPr lang="ko-KR" altLang="en-US" sz="1400"/>
                <a:t>인지</a:t>
              </a:r>
              <a:r>
                <a:rPr lang="en-US" altLang="ko-KR" sz="1400"/>
                <a:t>, </a:t>
              </a:r>
              <a:r>
                <a:rPr lang="ko-KR" altLang="en-US" sz="1400"/>
                <a:t>거짓</a:t>
              </a:r>
              <a:r>
                <a:rPr lang="en-US" altLang="ko-KR" sz="1400"/>
                <a:t>(false)</a:t>
              </a:r>
              <a:r>
                <a:rPr lang="ko-KR" altLang="en-US" sz="1400"/>
                <a:t>인지에 따라 자바스크립트 코드를 제어합니다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071409"/>
              <a:ext cx="6661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조건문의 종류 </a:t>
              </a:r>
              <a:r>
                <a:rPr lang="en-US" altLang="ko-KR" sz="1400"/>
                <a:t>: if</a:t>
              </a:r>
              <a:r>
                <a:rPr lang="ko-KR" altLang="en-US" sz="1400"/>
                <a:t>문 </a:t>
              </a:r>
              <a:r>
                <a:rPr lang="en-US" altLang="ko-KR" sz="1400"/>
                <a:t>/ else</a:t>
              </a:r>
              <a:r>
                <a:rPr lang="ko-KR" altLang="en-US" sz="1400"/>
                <a:t>문 </a:t>
              </a:r>
              <a:r>
                <a:rPr lang="en-US" altLang="ko-KR" sz="1400"/>
                <a:t>/ else if</a:t>
              </a:r>
              <a:r>
                <a:rPr lang="ko-KR" altLang="en-US" sz="1400"/>
                <a:t>문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B4A0EB-1AA6-4B45-9973-90CC4ADF4C71}"/>
                </a:ext>
              </a:extLst>
            </p:cNvPr>
            <p:cNvSpPr txBox="1"/>
            <p:nvPr/>
          </p:nvSpPr>
          <p:spPr>
            <a:xfrm>
              <a:off x="3130026" y="3379186"/>
              <a:ext cx="792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③ </a:t>
              </a:r>
              <a:r>
                <a:rPr lang="en-US" altLang="ko-KR" sz="1400"/>
                <a:t>if</a:t>
              </a:r>
              <a:r>
                <a:rPr lang="ko-KR" altLang="en-US" sz="1400"/>
                <a:t>문 </a:t>
              </a:r>
              <a:r>
                <a:rPr lang="en-US" altLang="ko-KR" sz="1400"/>
                <a:t>: </a:t>
              </a:r>
              <a:r>
                <a:rPr lang="ko-KR" altLang="en-US" sz="1400"/>
                <a:t>조건식을</a:t>
              </a:r>
              <a:r>
                <a:rPr lang="en-US" altLang="ko-KR" sz="1400"/>
                <a:t> </a:t>
              </a:r>
              <a:r>
                <a:rPr lang="ko-KR" altLang="en-US" sz="1400"/>
                <a:t>만족</a:t>
              </a:r>
              <a:r>
                <a:rPr lang="en-US" altLang="ko-KR" sz="1400"/>
                <a:t>(true)</a:t>
              </a:r>
              <a:r>
                <a:rPr lang="ko-KR" altLang="en-US" sz="1400"/>
                <a:t>할 경우에만 코드를 실행합니다</a:t>
              </a:r>
              <a:r>
                <a:rPr lang="en-US" altLang="ko-KR" sz="1400"/>
                <a:t>.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5" y="3871776"/>
            <a:ext cx="3505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5" y="5350328"/>
            <a:ext cx="6000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451" y="3871776"/>
            <a:ext cx="428625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451" y="5264603"/>
            <a:ext cx="5334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4A0EB-1AA6-4B45-9973-90CC4ADF4C71}"/>
              </a:ext>
            </a:extLst>
          </p:cNvPr>
          <p:cNvSpPr txBox="1"/>
          <p:nvPr/>
        </p:nvSpPr>
        <p:spPr>
          <a:xfrm>
            <a:off x="5462588" y="6163435"/>
            <a:ext cx="6526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Boolean( ) </a:t>
            </a:r>
            <a:r>
              <a:rPr lang="ko-KR" altLang="en-US" sz="1400">
                <a:solidFill>
                  <a:srgbClr val="FF0000"/>
                </a:solidFill>
              </a:rPr>
              <a:t>메서드와 동일하게 데이터에</a:t>
            </a:r>
            <a:r>
              <a:rPr lang="en-US" altLang="ko-KR" sz="1400">
                <a:solidFill>
                  <a:srgbClr val="FF0000"/>
                </a:solidFill>
              </a:rPr>
              <a:t>, undefined / 0 / “” </a:t>
            </a:r>
            <a:r>
              <a:rPr lang="ko-KR" altLang="en-US" sz="1400">
                <a:solidFill>
                  <a:srgbClr val="FF0000"/>
                </a:solidFill>
              </a:rPr>
              <a:t>입력시 </a:t>
            </a:r>
            <a:r>
              <a:rPr lang="en-US" altLang="ko-KR" sz="1400">
                <a:solidFill>
                  <a:srgbClr val="FF0000"/>
                </a:solidFill>
              </a:rPr>
              <a:t>false </a:t>
            </a:r>
            <a:r>
              <a:rPr lang="ko-KR" altLang="en-US" sz="1400">
                <a:solidFill>
                  <a:srgbClr val="FF0000"/>
                </a:solidFill>
              </a:rPr>
              <a:t>반환</a:t>
            </a:r>
            <a:r>
              <a:rPr lang="en-US" altLang="ko-KR" sz="1400">
                <a:solidFill>
                  <a:srgbClr val="FF0000"/>
                </a:solidFill>
              </a:rPr>
              <a:t>!</a:t>
            </a:r>
            <a:endParaRPr lang="ko-KR" altLang="en-US" sz="1400">
              <a:solidFill>
                <a:srgbClr val="FF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1910" y="3257095"/>
            <a:ext cx="3283371" cy="2731407"/>
            <a:chOff x="8201910" y="3257095"/>
            <a:chExt cx="3283371" cy="273140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910" y="4197024"/>
              <a:ext cx="3266995" cy="835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911" y="5112391"/>
              <a:ext cx="3283370" cy="876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911" y="3257095"/>
              <a:ext cx="2988604" cy="859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64708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err="1"/>
              <a:t>조건문에</a:t>
            </a:r>
            <a:r>
              <a:rPr lang="ko-KR" altLang="en-US" sz="1400" dirty="0"/>
              <a:t> 참</a:t>
            </a:r>
            <a:r>
              <a:rPr lang="en-US" altLang="ko-KR" sz="1400" dirty="0"/>
              <a:t>(true)</a:t>
            </a:r>
            <a:r>
              <a:rPr lang="ko-KR" altLang="en-US" sz="1400" dirty="0"/>
              <a:t>일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중괄호 안의 코드 실행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193268"/>
            <a:ext cx="8431129" cy="19154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443" y="4802505"/>
            <a:ext cx="47053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306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dirty="0" err="1"/>
              <a:t>조건문에</a:t>
            </a:r>
            <a:r>
              <a:rPr lang="ko-KR" altLang="en-US" sz="1400" dirty="0"/>
              <a:t> 참</a:t>
            </a:r>
            <a:r>
              <a:rPr lang="en-US" altLang="ko-KR" sz="1400" dirty="0"/>
              <a:t>(true)</a:t>
            </a:r>
            <a:r>
              <a:rPr lang="ko-KR" altLang="en-US" sz="1400" dirty="0"/>
              <a:t>일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중괄호 안의 코드 실행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98471" y="3193268"/>
            <a:ext cx="9995059" cy="3517094"/>
            <a:chOff x="1063466" y="3193268"/>
            <a:chExt cx="9995059" cy="35170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3466" y="3193268"/>
              <a:ext cx="7199948" cy="209164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4643437"/>
              <a:ext cx="4600575" cy="206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01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JavaScript</a:t>
            </a:r>
            <a:r>
              <a:rPr lang="ko-KR" altLang="en-US" sz="3500" b="1"/>
              <a:t>로 할 수 있는 것</a:t>
            </a:r>
            <a:r>
              <a:rPr lang="en-US" altLang="ko-KR" sz="3500" b="1"/>
              <a:t>!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3088365" y="2765416"/>
            <a:ext cx="6015271" cy="615554"/>
            <a:chOff x="886691" y="2765416"/>
            <a:chExt cx="601527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886691" y="2765416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모바일 앱 개발 </a:t>
              </a:r>
              <a:r>
                <a:rPr lang="en-US" altLang="ko-KR" sz="1400"/>
                <a:t>(</a:t>
              </a:r>
              <a:r>
                <a:rPr lang="ko-KR" altLang="en-US" sz="1400"/>
                <a:t>*</a:t>
              </a:r>
              <a:r>
                <a:rPr lang="en-US" altLang="ko-KR" sz="1400"/>
                <a:t>ex.</a:t>
              </a:r>
              <a:r>
                <a:rPr lang="ko-KR" altLang="en-US" sz="1400"/>
                <a:t>인스타그램</a:t>
              </a:r>
              <a:r>
                <a:rPr lang="en-US" altLang="ko-KR" sz="1400"/>
                <a:t>, </a:t>
              </a:r>
              <a:r>
                <a:rPr lang="ko-KR" altLang="en-US" sz="1400"/>
                <a:t>디스코드 등</a:t>
              </a:r>
              <a:r>
                <a:rPr lang="en-US" altLang="ko-KR" sz="1400"/>
                <a:t>), SNS </a:t>
              </a:r>
              <a:r>
                <a:rPr lang="ko-KR" altLang="en-US" sz="1400"/>
                <a:t>챗봇서비스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886691" y="3073193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웹 게임</a:t>
              </a:r>
              <a:r>
                <a:rPr lang="en-US" altLang="ko-KR" sz="1400"/>
                <a:t>, </a:t>
              </a:r>
              <a:r>
                <a:rPr lang="ko-KR" altLang="en-US" sz="1400"/>
                <a:t>네이버 웹 크롤링</a:t>
              </a:r>
              <a:r>
                <a:rPr lang="en-US" altLang="ko-KR" sz="1400"/>
                <a:t>, </a:t>
              </a:r>
              <a:r>
                <a:rPr lang="ko-KR" altLang="en-US" sz="1400"/>
                <a:t>웹 페이지 시각화</a:t>
              </a:r>
              <a:r>
                <a:rPr lang="en-US" altLang="ko-KR" sz="1400"/>
                <a:t>, </a:t>
              </a:r>
              <a:r>
                <a:rPr lang="ko-KR" altLang="en-US" sz="1400"/>
                <a:t>머신러닝 서비스 등</a:t>
              </a:r>
              <a:endParaRPr lang="ko-KR" altLang="en-US" sz="1400" b="1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CB359A-53B3-407B-855C-0EF702F03530}"/>
              </a:ext>
            </a:extLst>
          </p:cNvPr>
          <p:cNvGrpSpPr/>
          <p:nvPr/>
        </p:nvGrpSpPr>
        <p:grpSpPr>
          <a:xfrm>
            <a:off x="1055999" y="3507487"/>
            <a:ext cx="10080003" cy="3022578"/>
            <a:chOff x="813667" y="3507487"/>
            <a:chExt cx="10080003" cy="302257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04F8C2-D2D9-42A4-BBF8-B5813AB9F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667" y="3517223"/>
              <a:ext cx="1704872" cy="301284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D997D42-C5AB-4D57-9635-5B17E0504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4219" y="3517223"/>
              <a:ext cx="5474262" cy="30128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1527801-D9A1-4812-9111-D9C8AAD7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4162" y="3507487"/>
              <a:ext cx="2569508" cy="2994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420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다음 값이 조건식에 입력되면</a:t>
            </a:r>
            <a:r>
              <a:rPr lang="en-US" altLang="ko-KR" sz="1400" dirty="0"/>
              <a:t>, false</a:t>
            </a:r>
            <a:r>
              <a:rPr lang="ko-KR" altLang="en-US" sz="1400" dirty="0"/>
              <a:t>를 반환합니다</a:t>
            </a:r>
            <a:r>
              <a:rPr lang="en-US" altLang="ko-KR" sz="1400" dirty="0"/>
              <a:t>. =&gt; 0, null, “”(</a:t>
            </a:r>
            <a:r>
              <a:rPr lang="ko-KR" altLang="en-US" sz="1400" dirty="0" err="1"/>
              <a:t>빈문자</a:t>
            </a:r>
            <a:r>
              <a:rPr lang="en-US" altLang="ko-KR" sz="1400" dirty="0"/>
              <a:t>), undefined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그 밖의 값은 모두 </a:t>
            </a:r>
            <a:r>
              <a:rPr lang="en-US" altLang="ko-KR" sz="1400" dirty="0"/>
              <a:t>true</a:t>
            </a:r>
            <a:r>
              <a:rPr lang="ko-KR" altLang="en-US" sz="1400" dirty="0"/>
              <a:t>로 인식합니다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236645" y="3860230"/>
            <a:ext cx="7718710" cy="2160000"/>
            <a:chOff x="650958" y="3860230"/>
            <a:chExt cx="7718710" cy="216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958" y="3860230"/>
              <a:ext cx="3745532" cy="216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300" y="3860230"/>
              <a:ext cx="3683368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97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다음 값이 조건식에 입력되면</a:t>
            </a:r>
            <a:r>
              <a:rPr lang="en-US" altLang="ko-KR" sz="1400" dirty="0"/>
              <a:t>, false</a:t>
            </a:r>
            <a:r>
              <a:rPr lang="ko-KR" altLang="en-US" sz="1400" dirty="0"/>
              <a:t>를 반환합니다</a:t>
            </a:r>
            <a:r>
              <a:rPr lang="en-US" altLang="ko-KR" sz="1400" dirty="0"/>
              <a:t>. =&gt; 0, null, “”(</a:t>
            </a:r>
            <a:r>
              <a:rPr lang="ko-KR" altLang="en-US" sz="1400" dirty="0" err="1"/>
              <a:t>빈문자</a:t>
            </a:r>
            <a:r>
              <a:rPr lang="en-US" altLang="ko-KR" sz="1400" dirty="0"/>
              <a:t>), undefined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그 밖의 값은 모두 </a:t>
            </a:r>
            <a:r>
              <a:rPr lang="en-US" altLang="ko-KR" sz="1400" dirty="0"/>
              <a:t>true</a:t>
            </a:r>
            <a:r>
              <a:rPr lang="ko-KR" altLang="en-US" sz="1400" dirty="0"/>
              <a:t>로 인식합니다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87" y="3740709"/>
            <a:ext cx="8696826" cy="228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68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_else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/>
              <a:t>else</a:t>
            </a:r>
            <a:r>
              <a:rPr lang="ko-KR" altLang="en-US" sz="1400" dirty="0"/>
              <a:t>문은 조건식을 만족</a:t>
            </a:r>
            <a:r>
              <a:rPr lang="en-US" altLang="ko-KR" sz="1400" dirty="0"/>
              <a:t>(true)</a:t>
            </a:r>
            <a:r>
              <a:rPr lang="ko-KR" altLang="en-US" sz="1400" dirty="0"/>
              <a:t>할 때와 만족하지 않을 때</a:t>
            </a:r>
            <a:r>
              <a:rPr lang="en-US" altLang="ko-KR" sz="1400" dirty="0"/>
              <a:t>(false) </a:t>
            </a:r>
            <a:r>
              <a:rPr lang="ko-KR" altLang="en-US" sz="1400" dirty="0"/>
              <a:t>경우에 따라 실행됩니다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두 가지 결과만 나올 수 있습니다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93311" y="3458691"/>
            <a:ext cx="8605378" cy="3082476"/>
            <a:chOff x="537368" y="3458691"/>
            <a:chExt cx="8605378" cy="308247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68" y="3458691"/>
              <a:ext cx="1594384" cy="308247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837" y="3728433"/>
              <a:ext cx="6537909" cy="2595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7079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_else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/>
              <a:t>confirm( ) : </a:t>
            </a:r>
            <a:r>
              <a:rPr lang="ko-KR" altLang="en-US" sz="1400" dirty="0"/>
              <a:t>확인 버튼을 누르면 </a:t>
            </a:r>
            <a:r>
              <a:rPr lang="en-US" altLang="ko-KR" sz="1400" dirty="0"/>
              <a:t>true / </a:t>
            </a:r>
            <a:r>
              <a:rPr lang="ko-KR" altLang="en-US" sz="1400" dirty="0"/>
              <a:t>취소 버튼을 누르면 </a:t>
            </a:r>
            <a:r>
              <a:rPr lang="en-US" altLang="ko-KR" sz="1400" dirty="0"/>
              <a:t>false </a:t>
            </a:r>
            <a:r>
              <a:rPr lang="ko-KR" altLang="en-US" sz="1400" dirty="0"/>
              <a:t>값 반환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52" y="3526933"/>
            <a:ext cx="6341896" cy="247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953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_else 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/>
              <a:t>else if : </a:t>
            </a:r>
            <a:r>
              <a:rPr lang="ko-KR" altLang="en-US" sz="1400" dirty="0"/>
              <a:t>두 가지 이상의 조건식과 정해 놓은 조건을 만족하지 않았을 때 실행되는 코드로 구성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조건식</a:t>
            </a:r>
            <a:r>
              <a:rPr lang="en-US" altLang="ko-KR" sz="1400" dirty="0"/>
              <a:t>1~4</a:t>
            </a:r>
            <a:r>
              <a:rPr lang="ko-KR" altLang="en-US" sz="1400" dirty="0"/>
              <a:t>까지 차례로 </a:t>
            </a:r>
            <a:r>
              <a:rPr lang="ko-KR" altLang="en-US" sz="1400" dirty="0" err="1"/>
              <a:t>조건검사</a:t>
            </a:r>
            <a:r>
              <a:rPr lang="ko-KR" altLang="en-US" sz="1400" dirty="0"/>
              <a:t> 후 만족하는 값이 나오면 코드 실행 후 종료</a:t>
            </a:r>
            <a:r>
              <a:rPr lang="en-US" altLang="ko-KR" sz="1400" dirty="0"/>
              <a:t>! </a:t>
            </a:r>
            <a:r>
              <a:rPr lang="ko-KR" altLang="en-US" sz="1400" dirty="0"/>
              <a:t>없으면 </a:t>
            </a:r>
            <a:r>
              <a:rPr lang="en-US" altLang="ko-KR" sz="1400" dirty="0"/>
              <a:t>else </a:t>
            </a:r>
            <a:r>
              <a:rPr lang="ko-KR" altLang="en-US" sz="1400" dirty="0"/>
              <a:t>반환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8331" y="3345469"/>
            <a:ext cx="10355338" cy="3299031"/>
            <a:chOff x="452583" y="3345469"/>
            <a:chExt cx="10355338" cy="329903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583" y="3549316"/>
              <a:ext cx="5068765" cy="289133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1860" y="3345469"/>
              <a:ext cx="5146061" cy="3299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3975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중첩 </a:t>
            </a:r>
            <a:r>
              <a:rPr lang="en-US" altLang="ko-KR" sz="3500" b="1" dirty="0"/>
              <a:t>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중첩 </a:t>
            </a:r>
            <a:r>
              <a:rPr lang="en-US" altLang="ko-KR" sz="1400" dirty="0"/>
              <a:t>if</a:t>
            </a:r>
            <a:r>
              <a:rPr lang="ko-KR" altLang="en-US" sz="1400" dirty="0"/>
              <a:t>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조건문</a:t>
            </a:r>
            <a:r>
              <a:rPr lang="ko-KR" altLang="en-US" sz="1400" dirty="0"/>
              <a:t> 안에 </a:t>
            </a:r>
            <a:r>
              <a:rPr lang="ko-KR" altLang="en-US" sz="1400" dirty="0" err="1"/>
              <a:t>조건문이</a:t>
            </a:r>
            <a:r>
              <a:rPr lang="ko-KR" altLang="en-US" sz="1400" dirty="0"/>
              <a:t> 있으면 중첩 </a:t>
            </a:r>
            <a:r>
              <a:rPr lang="en-US" altLang="ko-KR" sz="1400" dirty="0"/>
              <a:t>if</a:t>
            </a:r>
            <a:r>
              <a:rPr lang="ko-KR" altLang="en-US" sz="1400" dirty="0"/>
              <a:t>문이라고 합니다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간단한 구조이지만</a:t>
            </a:r>
            <a:r>
              <a:rPr lang="en-US" altLang="ko-KR" sz="1400" dirty="0"/>
              <a:t>, </a:t>
            </a:r>
            <a:r>
              <a:rPr lang="ko-KR" altLang="en-US" sz="1400" dirty="0"/>
              <a:t>가장 중요한 요소</a:t>
            </a:r>
            <a:r>
              <a:rPr lang="en-US" altLang="ko-KR" sz="1400" dirty="0"/>
              <a:t>: </a:t>
            </a:r>
            <a:r>
              <a:rPr lang="ko-KR" altLang="en-US" sz="1400" dirty="0"/>
              <a:t>괄호 체크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13247" y="3537656"/>
            <a:ext cx="8765507" cy="3072375"/>
            <a:chOff x="549943" y="3537656"/>
            <a:chExt cx="8765507" cy="30723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943" y="3689970"/>
              <a:ext cx="5124450" cy="26384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175" y="3537656"/>
              <a:ext cx="3089275" cy="307237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347156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</a:t>
            </a:r>
            <a:r>
              <a:rPr lang="en-US" altLang="ko-KR" sz="1400" dirty="0" err="1"/>
              <a:t>location.reload</a:t>
            </a:r>
            <a:r>
              <a:rPr lang="en-US" altLang="ko-KR" sz="1400" dirty="0"/>
              <a:t>() : </a:t>
            </a:r>
            <a:r>
              <a:rPr lang="ko-KR" altLang="en-US" sz="1400" dirty="0"/>
              <a:t>브라우저 </a:t>
            </a:r>
            <a:r>
              <a:rPr lang="ko-KR" altLang="en-US" sz="1400" dirty="0" err="1"/>
              <a:t>새로고침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39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중첩 </a:t>
            </a:r>
            <a:r>
              <a:rPr lang="en-US" altLang="ko-KR" sz="3500" b="1" dirty="0"/>
              <a:t>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중첩 </a:t>
            </a:r>
            <a:r>
              <a:rPr lang="en-US" altLang="ko-KR" sz="1400" dirty="0"/>
              <a:t>if</a:t>
            </a:r>
            <a:r>
              <a:rPr lang="ko-KR" altLang="en-US" sz="1400" dirty="0"/>
              <a:t>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조건문</a:t>
            </a:r>
            <a:r>
              <a:rPr lang="ko-KR" altLang="en-US" sz="1400" dirty="0"/>
              <a:t> 안에 </a:t>
            </a:r>
            <a:r>
              <a:rPr lang="ko-KR" altLang="en-US" sz="1400" dirty="0" err="1"/>
              <a:t>조건문이</a:t>
            </a:r>
            <a:r>
              <a:rPr lang="ko-KR" altLang="en-US" sz="1400" dirty="0"/>
              <a:t> 있으면 중첩 </a:t>
            </a:r>
            <a:r>
              <a:rPr lang="en-US" altLang="ko-KR" sz="1400" dirty="0"/>
              <a:t>if</a:t>
            </a:r>
            <a:r>
              <a:rPr lang="ko-KR" altLang="en-US" sz="1400" dirty="0"/>
              <a:t>문이라고 합니다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간단한 구조이지만</a:t>
            </a:r>
            <a:r>
              <a:rPr lang="en-US" altLang="ko-KR" sz="1400" dirty="0"/>
              <a:t>, </a:t>
            </a:r>
            <a:r>
              <a:rPr lang="ko-KR" altLang="en-US" sz="1400" dirty="0"/>
              <a:t>가장 중요한 요소</a:t>
            </a:r>
            <a:r>
              <a:rPr lang="en-US" altLang="ko-KR" sz="1400" dirty="0"/>
              <a:t>: </a:t>
            </a:r>
            <a:r>
              <a:rPr lang="ko-KR" altLang="en-US" sz="1400" dirty="0"/>
              <a:t>괄호 체크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46" y="3491198"/>
            <a:ext cx="5510513" cy="2837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347156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</a:t>
            </a:r>
            <a:r>
              <a:rPr lang="en-US" altLang="ko-KR" sz="1400" dirty="0" err="1"/>
              <a:t>location.reload</a:t>
            </a:r>
            <a:r>
              <a:rPr lang="en-US" altLang="ko-KR" sz="1400" dirty="0"/>
              <a:t>() : </a:t>
            </a:r>
            <a:r>
              <a:rPr lang="ko-KR" altLang="en-US" sz="1400" dirty="0"/>
              <a:t>브라우저 </a:t>
            </a:r>
            <a:r>
              <a:rPr lang="ko-KR" altLang="en-US" sz="1400" dirty="0" err="1"/>
              <a:t>새로고침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71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선택문</a:t>
            </a:r>
            <a:r>
              <a:rPr lang="en-US" altLang="ko-KR" sz="3500" b="1" dirty="0"/>
              <a:t>_switch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765417"/>
            <a:ext cx="885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en-US" altLang="ko-KR" sz="1400" dirty="0"/>
              <a:t>switch</a:t>
            </a:r>
            <a:r>
              <a:rPr lang="ko-KR" altLang="en-US" sz="1400" dirty="0"/>
              <a:t>문 </a:t>
            </a:r>
            <a:r>
              <a:rPr lang="en-US" altLang="ko-KR" sz="1400" dirty="0"/>
              <a:t>: </a:t>
            </a:r>
            <a:r>
              <a:rPr lang="ko-KR" altLang="en-US" sz="1400" dirty="0"/>
              <a:t>변수에 저장된 값과 </a:t>
            </a:r>
            <a:r>
              <a:rPr lang="en-US" altLang="ko-KR" sz="1400" dirty="0"/>
              <a:t>switch</a:t>
            </a:r>
            <a:r>
              <a:rPr lang="ko-KR" altLang="en-US" sz="1400" dirty="0"/>
              <a:t>문에 있는 </a:t>
            </a:r>
            <a:r>
              <a:rPr lang="en-US" altLang="ko-KR" sz="1400" dirty="0"/>
              <a:t>case</a:t>
            </a:r>
            <a:r>
              <a:rPr lang="ko-KR" altLang="en-US" sz="1400" dirty="0"/>
              <a:t>의 값을 검사하여 일치하는 값이 있을 때 실행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303937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</a:t>
            </a:r>
            <a:r>
              <a:rPr lang="en-US" altLang="ko-KR" sz="1400" dirty="0"/>
              <a:t>if</a:t>
            </a:r>
            <a:r>
              <a:rPr lang="ko-KR" altLang="en-US" sz="1400" dirty="0"/>
              <a:t>문은 만족하는 데이터가 여러 개일 경우</a:t>
            </a:r>
            <a:r>
              <a:rPr lang="en-US" altLang="ko-KR" sz="1400" dirty="0"/>
              <a:t>, switch</a:t>
            </a:r>
            <a:r>
              <a:rPr lang="ko-KR" altLang="en-US" sz="1400" dirty="0"/>
              <a:t>문은 </a:t>
            </a:r>
            <a:r>
              <a:rPr lang="ko-KR" altLang="en-US" sz="1400" dirty="0" err="1"/>
              <a:t>여러값중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개의 값을 선택해야 할 때 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58040" y="3600450"/>
            <a:ext cx="10275921" cy="3257550"/>
            <a:chOff x="280987" y="3419475"/>
            <a:chExt cx="10275921" cy="32575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987" y="3419475"/>
              <a:ext cx="4848225" cy="32575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2237" y="3456882"/>
              <a:ext cx="5354671" cy="3007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32735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206500"/>
            <a:ext cx="7877175" cy="2743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3786187"/>
            <a:ext cx="5657850" cy="2905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275" y="4078177"/>
            <a:ext cx="3394075" cy="24846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812" y="1295399"/>
            <a:ext cx="3380731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95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3292610" y="2765417"/>
            <a:ext cx="5606781" cy="581739"/>
            <a:chOff x="2131752" y="2765417"/>
            <a:chExt cx="5606781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5606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반복문의 장점 </a:t>
              </a:r>
              <a:r>
                <a:rPr lang="en-US" altLang="ko-KR" sz="1400"/>
                <a:t>: </a:t>
              </a:r>
              <a:r>
                <a:rPr lang="ko-KR" altLang="en-US" sz="1400"/>
                <a:t>코드를 원하는 횟수만큼 반복하여 실행 가능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3" y="3039379"/>
              <a:ext cx="5074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</a:t>
              </a:r>
              <a:r>
                <a:rPr lang="ko-KR" altLang="en-US" sz="1400" dirty="0" err="1"/>
                <a:t>반복문</a:t>
              </a:r>
              <a:r>
                <a:rPr lang="ko-KR" altLang="en-US" sz="1400" dirty="0"/>
                <a:t> 종류 </a:t>
              </a:r>
              <a:r>
                <a:rPr lang="en-US" altLang="ko-KR" sz="1400" dirty="0"/>
                <a:t>: while</a:t>
              </a:r>
              <a:r>
                <a:rPr lang="ko-KR" altLang="en-US" sz="1400" dirty="0"/>
                <a:t>문</a:t>
              </a:r>
              <a:r>
                <a:rPr lang="en-US" altLang="ko-KR" sz="1400" dirty="0"/>
                <a:t>, do while</a:t>
              </a:r>
              <a:r>
                <a:rPr lang="ko-KR" altLang="en-US" sz="1400" dirty="0"/>
                <a:t>문</a:t>
              </a:r>
              <a:r>
                <a:rPr lang="en-US" altLang="ko-KR" sz="1400" dirty="0"/>
                <a:t>, for</a:t>
              </a:r>
              <a:r>
                <a:rPr lang="ko-KR" altLang="en-US" sz="1400" dirty="0"/>
                <a:t>문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886" y="3725333"/>
            <a:ext cx="4237553" cy="266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104" y="3725333"/>
            <a:ext cx="3759589" cy="266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3" y="3689775"/>
            <a:ext cx="4209509" cy="270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23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개발자 언어 인기 순위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3088365" y="2765416"/>
            <a:ext cx="6015271" cy="615554"/>
            <a:chOff x="886691" y="2765416"/>
            <a:chExt cx="6015271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886691" y="2765416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소프트웨어 품질검사 기업</a:t>
              </a:r>
              <a:r>
                <a:rPr lang="en-US" altLang="ko-KR" sz="1400"/>
                <a:t>, TIOBE 2022 </a:t>
              </a:r>
              <a:r>
                <a:rPr lang="ko-KR" altLang="en-US" sz="1400"/>
                <a:t>조사 결과 </a:t>
              </a:r>
              <a:r>
                <a:rPr lang="en-US" altLang="ko-KR" sz="1400"/>
                <a:t>=&gt; 7</a:t>
              </a:r>
              <a:r>
                <a:rPr lang="ko-KR" altLang="en-US" sz="1400"/>
                <a:t>위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886691" y="3073193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2023</a:t>
              </a:r>
              <a:r>
                <a:rPr lang="ko-KR" altLang="en-US" sz="1400"/>
                <a:t>년 컴</a:t>
              </a:r>
              <a:r>
                <a:rPr lang="en-US" altLang="ko-KR" sz="1400"/>
                <a:t>.</a:t>
              </a:r>
              <a:r>
                <a:rPr lang="ko-KR" altLang="en-US" sz="1400"/>
                <a:t>공 졸업학생 대상</a:t>
              </a:r>
              <a:r>
                <a:rPr lang="en-US" altLang="ko-KR" sz="1400"/>
                <a:t>, </a:t>
              </a:r>
              <a:r>
                <a:rPr lang="ko-KR" altLang="en-US" sz="1400"/>
                <a:t>선호 프로그래밍 언어 </a:t>
              </a:r>
              <a:r>
                <a:rPr lang="en-US" altLang="ko-KR" sz="1400"/>
                <a:t>4</a:t>
              </a:r>
              <a:r>
                <a:rPr lang="ko-KR" altLang="en-US" sz="1400"/>
                <a:t>위</a:t>
              </a:r>
              <a:endParaRPr lang="ko-KR" altLang="en-US" sz="1400" b="1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2C1938-48D4-439F-A598-35BE0E3FCDFF}"/>
              </a:ext>
            </a:extLst>
          </p:cNvPr>
          <p:cNvGrpSpPr/>
          <p:nvPr/>
        </p:nvGrpSpPr>
        <p:grpSpPr>
          <a:xfrm>
            <a:off x="1389577" y="3494615"/>
            <a:ext cx="9412847" cy="3157716"/>
            <a:chOff x="237953" y="3494615"/>
            <a:chExt cx="9412847" cy="315771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834624A-8F5C-4198-86D7-526BEE63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953" y="3494615"/>
              <a:ext cx="6247279" cy="315771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05CC77E-0B4F-44C5-8036-3083E722C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6689" y="3596723"/>
              <a:ext cx="2674111" cy="3055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0994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_while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975572" y="2765417"/>
            <a:ext cx="6240857" cy="581739"/>
            <a:chOff x="2131752" y="2765417"/>
            <a:chExt cx="6240857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1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while</a:t>
              </a:r>
              <a:r>
                <a:rPr lang="ko-KR" altLang="en-US" sz="1400"/>
                <a:t>문은 조건식을 만족할 때까지 중괄호 안에 있는 코드를 반복 실행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6240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순서 </a:t>
              </a:r>
              <a:r>
                <a:rPr lang="en-US" altLang="ko-KR" sz="1400"/>
                <a:t>: </a:t>
              </a:r>
              <a:r>
                <a:rPr lang="ko-KR" altLang="en-US" sz="1400"/>
                <a:t>조건식 검사 → 중괄호 내 코드와 증감식 실행 → 다시 조건식 검사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32031" y="3674013"/>
            <a:ext cx="11327938" cy="2894428"/>
            <a:chOff x="208742" y="3674013"/>
            <a:chExt cx="11327938" cy="289442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42" y="3674013"/>
              <a:ext cx="4133855" cy="2894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692" y="3674013"/>
              <a:ext cx="1451136" cy="2894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674013"/>
              <a:ext cx="3924300" cy="243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9840" y="3674013"/>
              <a:ext cx="1386840" cy="2237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6478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_while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975572" y="2765417"/>
            <a:ext cx="6240857" cy="581739"/>
            <a:chOff x="2131752" y="2765417"/>
            <a:chExt cx="6240857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1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while</a:t>
              </a:r>
              <a:r>
                <a:rPr lang="ko-KR" altLang="en-US" sz="1400"/>
                <a:t>문은 조건식을 만족할 때까지 중괄호 안에 있는 코드를 반복 실행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6240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순서 </a:t>
              </a:r>
              <a:r>
                <a:rPr lang="en-US" altLang="ko-KR" sz="1400"/>
                <a:t>: </a:t>
              </a:r>
              <a:r>
                <a:rPr lang="ko-KR" altLang="en-US" sz="1400"/>
                <a:t>조건식 검사 → 중괄호 내 코드와 증감식 실행 → 다시 조건식 검사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485" y="3374135"/>
            <a:ext cx="3960495" cy="3306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835" y="594359"/>
            <a:ext cx="139065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2445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_do while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975572" y="2765417"/>
            <a:ext cx="6240857" cy="581739"/>
            <a:chOff x="2131752" y="2765417"/>
            <a:chExt cx="6240857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1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do while</a:t>
              </a:r>
              <a:r>
                <a:rPr lang="ko-KR" altLang="en-US" sz="1400"/>
                <a:t>문의 경우</a:t>
              </a:r>
              <a:r>
                <a:rPr lang="en-US" altLang="ko-KR" sz="1400"/>
                <a:t>, </a:t>
              </a:r>
              <a:r>
                <a:rPr lang="ko-KR" altLang="en-US" sz="1400"/>
                <a:t>반드시 한 번은 코드를 실행하고 조건식 검사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6240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while</a:t>
              </a:r>
              <a:r>
                <a:rPr lang="ko-KR" altLang="en-US" sz="1400"/>
                <a:t>문의 경우</a:t>
              </a:r>
              <a:r>
                <a:rPr lang="en-US" altLang="ko-KR" sz="1400"/>
                <a:t>, </a:t>
              </a:r>
              <a:r>
                <a:rPr lang="ko-KR" altLang="en-US" sz="1400"/>
                <a:t>조건식의 만족 여부를 먼저 검사 후 코드실행 여부 결정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4" y="3997779"/>
            <a:ext cx="52959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683" y="4426404"/>
            <a:ext cx="8001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79" y="3988254"/>
            <a:ext cx="521970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461" y="3347156"/>
            <a:ext cx="8572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359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_for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647443" y="2765417"/>
            <a:ext cx="8897114" cy="581739"/>
            <a:chOff x="2131752" y="2765417"/>
            <a:chExt cx="8897114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1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for</a:t>
              </a:r>
              <a:r>
                <a:rPr lang="ko-KR" altLang="en-US" sz="1400"/>
                <a:t>문은 조건식을 만족할 때까지 특정 코드를 반복하여 실행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8897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for</a:t>
              </a:r>
              <a:r>
                <a:rPr lang="ko-KR" altLang="en-US" sz="1400"/>
                <a:t>문은 반복횟수가 정해진 경우 </a:t>
              </a:r>
              <a:r>
                <a:rPr lang="en-US" altLang="ko-KR" sz="1400"/>
                <a:t>/ while</a:t>
              </a:r>
              <a:r>
                <a:rPr lang="ko-KR" altLang="en-US" sz="1400"/>
                <a:t>문은 무한루프 및 특정조건에 만족할 때까지 반복하는 경우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708275" y="3429000"/>
            <a:ext cx="6775450" cy="3305175"/>
            <a:chOff x="192995" y="3429000"/>
            <a:chExt cx="6775450" cy="330517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95" y="4181475"/>
              <a:ext cx="5419725" cy="1504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270" y="3429000"/>
              <a:ext cx="1019175" cy="3305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14775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_for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647443" y="2765417"/>
            <a:ext cx="8897114" cy="581739"/>
            <a:chOff x="2131752" y="2765417"/>
            <a:chExt cx="8897114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122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for</a:t>
              </a:r>
              <a:r>
                <a:rPr lang="ko-KR" altLang="en-US" sz="1400"/>
                <a:t>문은 조건식을 만족할 때까지 특정 코드를 반복하여 실행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8897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for</a:t>
              </a:r>
              <a:r>
                <a:rPr lang="ko-KR" altLang="en-US" sz="1400"/>
                <a:t>문은 반복횟수가 정해진 경우 </a:t>
              </a:r>
              <a:r>
                <a:rPr lang="en-US" altLang="ko-KR" sz="1400"/>
                <a:t>/ while</a:t>
              </a:r>
              <a:r>
                <a:rPr lang="ko-KR" altLang="en-US" sz="1400"/>
                <a:t>문은 무한루프 및 특정조건에 만족할 때까지 반복하는 경우 사용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52034" y="3688217"/>
            <a:ext cx="9255352" cy="2790825"/>
            <a:chOff x="852034" y="3688217"/>
            <a:chExt cx="9255352" cy="279082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34" y="3688217"/>
              <a:ext cx="6772275" cy="2790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5186" y="3707267"/>
              <a:ext cx="2362200" cy="277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859292"/>
            <a:ext cx="933450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0788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_break</a:t>
            </a:r>
            <a:r>
              <a:rPr lang="ko-KR" altLang="en-US" sz="3500" b="1"/>
              <a:t>문</a:t>
            </a:r>
            <a:endParaRPr lang="ko-KR" altLang="en-US" sz="3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871597" y="2765417"/>
            <a:ext cx="6448807" cy="581739"/>
            <a:chOff x="2131752" y="2765417"/>
            <a:chExt cx="6448807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break</a:t>
              </a:r>
              <a:r>
                <a:rPr lang="ko-KR" altLang="en-US" sz="1400"/>
                <a:t>문은 </a:t>
              </a:r>
              <a:r>
                <a:rPr lang="en-US" altLang="ko-KR" sz="1400"/>
                <a:t>while</a:t>
              </a:r>
              <a:r>
                <a:rPr lang="ko-KR" altLang="en-US" sz="1400"/>
                <a:t>문과 </a:t>
              </a:r>
              <a:r>
                <a:rPr lang="en-US" altLang="ko-KR" sz="1400"/>
                <a:t>for</a:t>
              </a:r>
              <a:r>
                <a:rPr lang="ko-KR" altLang="en-US" sz="1400"/>
                <a:t>문에서 조건식과 상관없이 강제로 반목문을 종료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49343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break</a:t>
              </a:r>
              <a:r>
                <a:rPr lang="ko-KR" altLang="en-US" sz="1400"/>
                <a:t>문은 반복문을 강제로 종료할 때 사용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63004" y="3744278"/>
            <a:ext cx="8601161" cy="2600325"/>
            <a:chOff x="2208762" y="3469958"/>
            <a:chExt cx="8601161" cy="260032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5598" y="3469958"/>
              <a:ext cx="4124325" cy="2600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762" y="3591878"/>
              <a:ext cx="4143375" cy="1771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15229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_break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2871597" y="2765417"/>
            <a:ext cx="6448807" cy="581739"/>
            <a:chOff x="2131752" y="2765417"/>
            <a:chExt cx="6448807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break</a:t>
              </a:r>
              <a:r>
                <a:rPr lang="ko-KR" altLang="en-US" sz="1400"/>
                <a:t>문은 </a:t>
              </a:r>
              <a:r>
                <a:rPr lang="en-US" altLang="ko-KR" sz="1400"/>
                <a:t>while</a:t>
              </a:r>
              <a:r>
                <a:rPr lang="ko-KR" altLang="en-US" sz="1400"/>
                <a:t>문과 </a:t>
              </a:r>
              <a:r>
                <a:rPr lang="en-US" altLang="ko-KR" sz="1400"/>
                <a:t>for</a:t>
              </a:r>
              <a:r>
                <a:rPr lang="ko-KR" altLang="en-US" sz="1400"/>
                <a:t>문에서 조건식과 상관없이 강제로 반목문을 종료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3039379"/>
              <a:ext cx="49343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break</a:t>
              </a:r>
              <a:r>
                <a:rPr lang="ko-KR" altLang="en-US" sz="1400"/>
                <a:t>문은 반복문을 강제로 종료할 때 사용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08493" y="3682855"/>
            <a:ext cx="8375015" cy="2516325"/>
            <a:chOff x="317183" y="3682855"/>
            <a:chExt cx="8375015" cy="251632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3" y="3924147"/>
              <a:ext cx="5227981" cy="2033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1403" y="3682855"/>
              <a:ext cx="2550795" cy="2516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91592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_continue</a:t>
            </a:r>
            <a:r>
              <a:rPr lang="ko-KR" altLang="en-US" sz="3500" b="1"/>
              <a:t>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871596" y="2765417"/>
            <a:ext cx="6448808" cy="581739"/>
            <a:chOff x="2131751" y="2765417"/>
            <a:chExt cx="6448808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continue</a:t>
              </a:r>
              <a:r>
                <a:rPr lang="ko-KR" altLang="en-US" sz="1400"/>
                <a:t>문은 반복문에서만 사용가능 </a:t>
              </a:r>
              <a:r>
                <a:rPr lang="en-US" altLang="ko-KR" sz="1400"/>
                <a:t>=&gt; while</a:t>
              </a:r>
              <a:r>
                <a:rPr lang="ko-KR" altLang="en-US" sz="1400"/>
                <a:t>문 및 </a:t>
              </a:r>
              <a:r>
                <a:rPr lang="en-US" altLang="ko-KR" sz="1400"/>
                <a:t>for</a:t>
              </a:r>
              <a:r>
                <a:rPr lang="ko-KR" altLang="en-US" sz="1400"/>
                <a:t>문에서 사용가능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1" y="3039379"/>
              <a:ext cx="6234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continue</a:t>
              </a:r>
              <a:r>
                <a:rPr lang="ko-KR" altLang="en-US" sz="1400"/>
                <a:t>문 다음에 오는 코드는 무시하고 조건식 혹은 증감식으로 이동</a:t>
              </a:r>
              <a:r>
                <a:rPr lang="en-US" altLang="ko-KR" sz="1400"/>
                <a:t>!</a:t>
              </a:r>
              <a:r>
                <a:rPr lang="ko-KR" altLang="en-US" sz="1400"/>
                <a:t> 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926365" y="3729990"/>
            <a:ext cx="6339270" cy="2476500"/>
            <a:chOff x="1771459" y="3729990"/>
            <a:chExt cx="6339270" cy="24765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459" y="3729990"/>
              <a:ext cx="2200275" cy="2476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954" y="3729990"/>
              <a:ext cx="3152775" cy="1838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96342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_continue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2871596" y="2765417"/>
            <a:ext cx="6448808" cy="581739"/>
            <a:chOff x="2131751" y="2765417"/>
            <a:chExt cx="6448808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continue</a:t>
              </a:r>
              <a:r>
                <a:rPr lang="ko-KR" altLang="en-US" sz="1400"/>
                <a:t>문은 반복문에서만 사용가능 </a:t>
              </a:r>
              <a:r>
                <a:rPr lang="en-US" altLang="ko-KR" sz="1400"/>
                <a:t>=&gt; while</a:t>
              </a:r>
              <a:r>
                <a:rPr lang="ko-KR" altLang="en-US" sz="1400"/>
                <a:t>문 및 </a:t>
              </a:r>
              <a:r>
                <a:rPr lang="en-US" altLang="ko-KR" sz="1400"/>
                <a:t>for</a:t>
              </a:r>
              <a:r>
                <a:rPr lang="ko-KR" altLang="en-US" sz="1400"/>
                <a:t>문에서 사용가능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1" y="3039379"/>
              <a:ext cx="6234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</a:t>
              </a:r>
              <a:r>
                <a:rPr lang="en-US" altLang="ko-KR" sz="1400"/>
                <a:t>continue</a:t>
              </a:r>
              <a:r>
                <a:rPr lang="ko-KR" altLang="en-US" sz="1400"/>
                <a:t>문 다음에 오는 코드는 무시하고 조건식 혹은 증감식으로 이동</a:t>
              </a:r>
              <a:r>
                <a:rPr lang="en-US" altLang="ko-KR" sz="1400"/>
                <a:t>!</a:t>
              </a:r>
              <a:r>
                <a:rPr lang="ko-KR" altLang="en-US" sz="1400"/>
                <a:t> 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563091" y="4003675"/>
            <a:ext cx="7065818" cy="1943100"/>
            <a:chOff x="731983" y="4003675"/>
            <a:chExt cx="7065818" cy="19431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983" y="4170363"/>
              <a:ext cx="4514850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551" y="4003675"/>
              <a:ext cx="2000250" cy="194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07986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</a:t>
            </a:r>
            <a:r>
              <a:rPr lang="ko-KR" altLang="en-US" sz="3500" b="1"/>
              <a:t>중첩 </a:t>
            </a:r>
            <a:r>
              <a:rPr lang="en-US" altLang="ko-KR" sz="3500" b="1"/>
              <a:t>for</a:t>
            </a:r>
            <a:r>
              <a:rPr lang="ko-KR" altLang="en-US" sz="3500" b="1"/>
              <a:t>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871596" y="2765417"/>
            <a:ext cx="6448808" cy="581739"/>
            <a:chOff x="2131751" y="2765417"/>
            <a:chExt cx="6448808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for</a:t>
              </a:r>
              <a:r>
                <a:rPr lang="ko-KR" altLang="en-US" sz="1400"/>
                <a:t>문 안에 또다른 </a:t>
              </a:r>
              <a:r>
                <a:rPr lang="en-US" altLang="ko-KR" sz="1400"/>
                <a:t>for</a:t>
              </a:r>
              <a:r>
                <a:rPr lang="ko-KR" altLang="en-US" sz="1400"/>
                <a:t>문을 사용한 것을 중첩 </a:t>
              </a:r>
              <a:r>
                <a:rPr lang="en-US" altLang="ko-KR" sz="1400"/>
                <a:t>for</a:t>
              </a:r>
              <a:r>
                <a:rPr lang="ko-KR" altLang="en-US" sz="1400"/>
                <a:t>문 이라고 합니다</a:t>
              </a:r>
              <a:r>
                <a:rPr lang="en-US" altLang="ko-KR" sz="140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1" y="3039379"/>
              <a:ext cx="6234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행 및 열을 만들거나</a:t>
              </a:r>
              <a:r>
                <a:rPr lang="en-US" altLang="ko-KR" sz="1400"/>
                <a:t>, </a:t>
              </a:r>
              <a:r>
                <a:rPr lang="ko-KR" altLang="en-US" sz="1400"/>
                <a:t>구구단 같은 식을 만들 때 사용가능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3694113"/>
            <a:ext cx="331470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25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</a:t>
              </a:r>
              <a:r>
                <a:rPr lang="en-US" altLang="ko-KR" b="1"/>
                <a:t>&amp; </a:t>
              </a:r>
              <a:r>
                <a:rPr lang="ko-KR" altLang="en-US" b="1"/>
                <a:t>제이쿼리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2613891" y="2014401"/>
            <a:ext cx="69642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Jquery</a:t>
            </a:r>
            <a:r>
              <a:rPr lang="ko-KR" altLang="en-US" sz="3500" b="1"/>
              <a:t>란</a:t>
            </a:r>
            <a:r>
              <a:rPr lang="en-US" altLang="ko-KR" sz="3500" b="1"/>
              <a:t>?</a:t>
            </a:r>
            <a:endParaRPr lang="ko-KR" altLang="en-US" sz="3500" b="1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58FA5-91F4-48C7-A3C1-C2D38543A036}"/>
              </a:ext>
            </a:extLst>
          </p:cNvPr>
          <p:cNvGrpSpPr/>
          <p:nvPr/>
        </p:nvGrpSpPr>
        <p:grpSpPr>
          <a:xfrm>
            <a:off x="2650548" y="2765416"/>
            <a:ext cx="6890904" cy="615554"/>
            <a:chOff x="886691" y="2765416"/>
            <a:chExt cx="6890904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7484C-6553-4938-8FC0-D0796489101B}"/>
                </a:ext>
              </a:extLst>
            </p:cNvPr>
            <p:cNvSpPr txBox="1"/>
            <p:nvPr/>
          </p:nvSpPr>
          <p:spPr>
            <a:xfrm>
              <a:off x="886691" y="2765416"/>
              <a:ext cx="601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JavaScript </a:t>
              </a:r>
              <a:r>
                <a:rPr lang="ko-KR" altLang="en-US" sz="1400"/>
                <a:t>언어로 만든 프로그램 및 기능을 모아둔 것 </a:t>
              </a:r>
              <a:r>
                <a:rPr lang="en-US" altLang="ko-KR" sz="1400"/>
                <a:t>=&gt; </a:t>
              </a:r>
              <a:r>
                <a:rPr lang="ko-KR" altLang="en-US" sz="1400"/>
                <a:t>라이브러리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5C9D9-5E07-4A95-BE40-B0DB3DA7CB53}"/>
                </a:ext>
              </a:extLst>
            </p:cNvPr>
            <p:cNvSpPr txBox="1"/>
            <p:nvPr/>
          </p:nvSpPr>
          <p:spPr>
            <a:xfrm>
              <a:off x="886691" y="3073193"/>
              <a:ext cx="689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대표적인 </a:t>
              </a:r>
              <a:r>
                <a:rPr lang="en-US" altLang="ko-KR" sz="1400"/>
                <a:t>JavaScript </a:t>
              </a:r>
              <a:r>
                <a:rPr lang="ko-KR" altLang="en-US" sz="1400"/>
                <a:t>라이브러리 </a:t>
              </a:r>
              <a:r>
                <a:rPr lang="en-US" altLang="ko-KR" sz="1400"/>
                <a:t>: </a:t>
              </a:r>
              <a:r>
                <a:rPr lang="en-US" altLang="ko-KR" sz="1400" b="1"/>
                <a:t>Jquery / React.js / Angular.js / Node.js </a:t>
              </a:r>
              <a:r>
                <a:rPr lang="ko-KR" altLang="en-US" sz="1400" b="1"/>
                <a:t>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43ECC2-EF37-4B86-B8B0-04B6CBB97E40}"/>
              </a:ext>
            </a:extLst>
          </p:cNvPr>
          <p:cNvGrpSpPr/>
          <p:nvPr/>
        </p:nvGrpSpPr>
        <p:grpSpPr>
          <a:xfrm>
            <a:off x="272231" y="4002602"/>
            <a:ext cx="11647539" cy="2237141"/>
            <a:chOff x="200892" y="4028978"/>
            <a:chExt cx="11647539" cy="223714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C6FC3F-2E2C-47BD-8932-5B342CE23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92" y="4132384"/>
              <a:ext cx="1969477" cy="20303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EDE4D8-C71D-49BA-969C-C419B225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953" y="4132384"/>
              <a:ext cx="1969477" cy="196947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C6591B-A4A4-41BC-BC81-4E3A1EE0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578" y="4132384"/>
              <a:ext cx="3219853" cy="196947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E9BB2B7-5EEE-4D62-9BF0-93BEC5072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9014" y="4028978"/>
              <a:ext cx="2149980" cy="2237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8835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반복문</a:t>
            </a:r>
            <a:r>
              <a:rPr lang="en-US" altLang="ko-KR" sz="3500" b="1"/>
              <a:t>_</a:t>
            </a:r>
            <a:r>
              <a:rPr lang="ko-KR" altLang="en-US" sz="3500" b="1"/>
              <a:t>중첩 </a:t>
            </a:r>
            <a:r>
              <a:rPr lang="en-US" altLang="ko-KR" sz="3500" b="1"/>
              <a:t>for</a:t>
            </a:r>
            <a:r>
              <a:rPr lang="ko-KR" altLang="en-US" sz="3500" b="1"/>
              <a:t>문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grpSp>
        <p:nvGrpSpPr>
          <p:cNvPr id="3" name="그룹 2"/>
          <p:cNvGrpSpPr/>
          <p:nvPr/>
        </p:nvGrpSpPr>
        <p:grpSpPr>
          <a:xfrm>
            <a:off x="2871596" y="2765417"/>
            <a:ext cx="6448808" cy="581739"/>
            <a:chOff x="2131751" y="2765417"/>
            <a:chExt cx="6448808" cy="5817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2" y="2765417"/>
              <a:ext cx="6448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/>
                <a:t>for</a:t>
              </a:r>
              <a:r>
                <a:rPr lang="ko-KR" altLang="en-US" sz="1400"/>
                <a:t>문 안에 또다른 </a:t>
              </a:r>
              <a:r>
                <a:rPr lang="en-US" altLang="ko-KR" sz="1400"/>
                <a:t>for</a:t>
              </a:r>
              <a:r>
                <a:rPr lang="ko-KR" altLang="en-US" sz="1400"/>
                <a:t>문을 사용한 것을 중첩 </a:t>
              </a:r>
              <a:r>
                <a:rPr lang="en-US" altLang="ko-KR" sz="1400"/>
                <a:t>for</a:t>
              </a:r>
              <a:r>
                <a:rPr lang="ko-KR" altLang="en-US" sz="1400"/>
                <a:t>문 이라고 합니다</a:t>
              </a:r>
              <a:r>
                <a:rPr lang="en-US" altLang="ko-KR" sz="1400"/>
                <a:t>.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131751" y="3039379"/>
              <a:ext cx="62343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② 행 및 열을 만들거나</a:t>
              </a:r>
              <a:r>
                <a:rPr lang="en-US" altLang="ko-KR" sz="1400"/>
                <a:t>, </a:t>
              </a:r>
              <a:r>
                <a:rPr lang="ko-KR" altLang="en-US" sz="1400"/>
                <a:t>구구단 같은 식을 만들 때 사용가능</a:t>
              </a:r>
              <a:r>
                <a:rPr lang="en-US" altLang="ko-KR" sz="1400"/>
                <a:t>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32807" y="3549650"/>
            <a:ext cx="7926387" cy="2705100"/>
            <a:chOff x="220663" y="3549650"/>
            <a:chExt cx="7926387" cy="270510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63" y="3959225"/>
              <a:ext cx="6467475" cy="1885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350" y="3549650"/>
              <a:ext cx="1028700" cy="270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14681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자바스크립트 제어문</a:t>
            </a:r>
            <a:r>
              <a:rPr lang="en-US" altLang="ko-KR" b="1"/>
              <a:t>_</a:t>
            </a:r>
            <a:r>
              <a:rPr lang="ko-KR" altLang="en-US" b="1"/>
              <a:t>실습예제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259969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/>
              <a:t>While</a:t>
            </a:r>
            <a:r>
              <a:rPr lang="ko-KR" altLang="en-US" sz="3500" b="1"/>
              <a:t>문을 이용해 </a:t>
            </a:r>
            <a:r>
              <a:rPr lang="en-US" altLang="ko-KR" sz="3500" b="1"/>
              <a:t>5</a:t>
            </a:r>
            <a:r>
              <a:rPr lang="ko-KR" altLang="en-US" sz="3500" b="1"/>
              <a:t>단 출력</a:t>
            </a:r>
            <a:r>
              <a:rPr lang="en-US" altLang="ko-KR" sz="3500" b="1"/>
              <a:t>(*</a:t>
            </a:r>
            <a:r>
              <a:rPr lang="ko-KR" altLang="en-US" sz="3500" b="1"/>
              <a:t>교재실습</a:t>
            </a:r>
            <a:r>
              <a:rPr lang="en-US" altLang="ko-KR" sz="3500" b="1"/>
              <a:t>)</a:t>
            </a:r>
            <a:endParaRPr lang="ko-KR" altLang="en-US" sz="3500" b="1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4" y="2645343"/>
            <a:ext cx="2628536" cy="168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3670846"/>
            <a:ext cx="703897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5" y="2418309"/>
            <a:ext cx="13906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946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중첩 </a:t>
            </a:r>
            <a:r>
              <a:rPr lang="en-US" altLang="ko-KR" sz="3500" b="1"/>
              <a:t>for</a:t>
            </a:r>
            <a:r>
              <a:rPr lang="ko-KR" altLang="en-US" sz="3500" b="1"/>
              <a:t>문을 이용해 </a:t>
            </a:r>
            <a:r>
              <a:rPr lang="en-US" altLang="ko-KR" sz="3500" b="1"/>
              <a:t>1~5</a:t>
            </a:r>
            <a:r>
              <a:rPr lang="ko-KR" altLang="en-US" sz="3500" b="1"/>
              <a:t>단 출력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2951163"/>
            <a:ext cx="69532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20" y="327935"/>
            <a:ext cx="1176317" cy="610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20643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중첩 </a:t>
            </a:r>
            <a:r>
              <a:rPr lang="en-US" altLang="ko-KR" sz="3500" b="1"/>
              <a:t>for</a:t>
            </a:r>
            <a:r>
              <a:rPr lang="ko-KR" altLang="en-US" sz="3500" b="1"/>
              <a:t>문을 이용해 </a:t>
            </a:r>
            <a:r>
              <a:rPr lang="en-US" altLang="ko-KR" sz="3500" b="1"/>
              <a:t>1</a:t>
            </a:r>
            <a:r>
              <a:rPr lang="ko-KR" altLang="en-US" sz="3500" b="1"/>
              <a:t>부터 </a:t>
            </a:r>
            <a:r>
              <a:rPr lang="en-US" altLang="ko-KR" sz="3500" b="1"/>
              <a:t>25</a:t>
            </a:r>
            <a:r>
              <a:rPr lang="ko-KR" altLang="en-US" sz="3500" b="1"/>
              <a:t>까지 출력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21" y="2858407"/>
            <a:ext cx="391477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659" y="2858407"/>
            <a:ext cx="195262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284" y="2743993"/>
            <a:ext cx="2745814" cy="392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358" y="2743993"/>
            <a:ext cx="2770642" cy="280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3922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중첩 </a:t>
            </a:r>
            <a:r>
              <a:rPr lang="en-US" altLang="ko-KR" sz="3500" b="1"/>
              <a:t>for</a:t>
            </a:r>
            <a:r>
              <a:rPr lang="ko-KR" altLang="en-US" sz="3500" b="1"/>
              <a:t>문을 이용해 </a:t>
            </a:r>
            <a:r>
              <a:rPr lang="en-US" altLang="ko-KR" sz="3500" b="1"/>
              <a:t>1</a:t>
            </a:r>
            <a:r>
              <a:rPr lang="ko-KR" altLang="en-US" sz="3500" b="1"/>
              <a:t>부터 </a:t>
            </a:r>
            <a:r>
              <a:rPr lang="en-US" altLang="ko-KR" sz="3500" b="1"/>
              <a:t>25</a:t>
            </a:r>
            <a:r>
              <a:rPr lang="ko-KR" altLang="en-US" sz="3500" b="1"/>
              <a:t>까지 출력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930" y="2744107"/>
            <a:ext cx="3596141" cy="3894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6196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428F72-887C-46AB-A2F0-B689328B8024}"/>
              </a:ext>
            </a:extLst>
          </p:cNvPr>
          <p:cNvSpPr/>
          <p:nvPr/>
        </p:nvSpPr>
        <p:spPr>
          <a:xfrm>
            <a:off x="0" y="3108081"/>
            <a:ext cx="8924192" cy="641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F073D-EAF9-408D-B28D-312A1A59FE62}"/>
              </a:ext>
            </a:extLst>
          </p:cNvPr>
          <p:cNvSpPr txBox="1"/>
          <p:nvPr/>
        </p:nvSpPr>
        <p:spPr>
          <a:xfrm>
            <a:off x="452583" y="3244334"/>
            <a:ext cx="696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자바스크립트 객체</a:t>
            </a:r>
            <a:r>
              <a:rPr lang="en-US" altLang="ko-KR" b="1" dirty="0"/>
              <a:t>(Object)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2181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en-US" altLang="ko-KR" sz="3500" b="1"/>
              <a:t>#</a:t>
            </a:r>
            <a:r>
              <a:rPr lang="ko-KR" altLang="en-US" sz="3500" b="1"/>
              <a:t>객체</a:t>
            </a:r>
            <a:r>
              <a:rPr lang="en-US" altLang="ko-KR" sz="3500" b="1"/>
              <a:t>(*object)</a:t>
            </a:r>
            <a:endParaRPr lang="ko-KR" altLang="en-US" sz="35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2765417"/>
            <a:ext cx="892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자바스크립트에서 </a:t>
            </a:r>
            <a:r>
              <a:rPr lang="en-US" altLang="ko-KR" sz="1400" dirty="0"/>
              <a:t>“</a:t>
            </a:r>
            <a:r>
              <a:rPr lang="ko-KR" altLang="en-US" sz="1400" dirty="0"/>
              <a:t>객체</a:t>
            </a:r>
            <a:r>
              <a:rPr lang="en-US" altLang="ko-KR" sz="1400" dirty="0"/>
              <a:t>”</a:t>
            </a:r>
            <a:r>
              <a:rPr lang="ko-KR" altLang="en-US" sz="1400" dirty="0"/>
              <a:t>는 자료를 저장하고 처리하는 기본 단위</a:t>
            </a:r>
            <a:r>
              <a:rPr lang="en-US" altLang="ko-KR" sz="1400" dirty="0"/>
              <a:t>! =&gt; “</a:t>
            </a:r>
            <a:r>
              <a:rPr lang="ko-KR" altLang="en-US" sz="1400" dirty="0"/>
              <a:t>자바스크립트 </a:t>
            </a:r>
            <a:r>
              <a:rPr lang="en-US" altLang="ko-KR" sz="1400" dirty="0"/>
              <a:t>: </a:t>
            </a:r>
            <a:r>
              <a:rPr lang="ko-KR" altLang="en-US" sz="1400" dirty="0"/>
              <a:t>객체 기반 언어</a:t>
            </a:r>
            <a:r>
              <a:rPr lang="en-US" altLang="ko-KR" sz="1400" dirty="0"/>
              <a:t>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039379"/>
            <a:ext cx="758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</a:t>
            </a:r>
            <a:r>
              <a:rPr lang="en-US" altLang="ko-KR" sz="1400"/>
              <a:t>ex. </a:t>
            </a:r>
            <a:r>
              <a:rPr lang="ko-KR" altLang="en-US" sz="1400"/>
              <a:t>책이라는 객체 </a:t>
            </a:r>
            <a:r>
              <a:rPr lang="en-US" altLang="ko-KR" sz="1400"/>
              <a:t>=&gt; </a:t>
            </a:r>
            <a:r>
              <a:rPr lang="ko-KR" altLang="en-US" sz="1400"/>
              <a:t>제목 </a:t>
            </a:r>
            <a:r>
              <a:rPr lang="en-US" altLang="ko-KR" sz="1400"/>
              <a:t>/ </a:t>
            </a:r>
            <a:r>
              <a:rPr lang="ko-KR" altLang="en-US" sz="1400"/>
              <a:t>저자 </a:t>
            </a:r>
            <a:r>
              <a:rPr lang="en-US" altLang="ko-KR" sz="1400"/>
              <a:t>/ </a:t>
            </a:r>
            <a:r>
              <a:rPr lang="ko-KR" altLang="en-US" sz="1400"/>
              <a:t>페이지수 </a:t>
            </a:r>
            <a:r>
              <a:rPr lang="en-US" altLang="ko-KR" sz="1400"/>
              <a:t>/ </a:t>
            </a:r>
            <a:r>
              <a:rPr lang="ko-KR" altLang="en-US" sz="1400"/>
              <a:t>가격 등의 정보 포함 </a:t>
            </a:r>
            <a:r>
              <a:rPr lang="en-US" altLang="ko-KR" sz="1400"/>
              <a:t>(*</a:t>
            </a:r>
            <a:r>
              <a:rPr lang="ko-KR" altLang="en-US" sz="1400"/>
              <a:t>속성</a:t>
            </a:r>
            <a:r>
              <a:rPr lang="en-US" altLang="ko-KR" sz="1400"/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347156"/>
            <a:ext cx="758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③ 왜 객체를 사용할까</a:t>
            </a:r>
            <a:r>
              <a:rPr lang="en-US" altLang="ko-KR" sz="1400"/>
              <a:t>? </a:t>
            </a:r>
            <a:r>
              <a:rPr lang="ko-KR" altLang="en-US" sz="1400"/>
              <a:t>회원제 사이트에서 회원 정보를 효율적으로 저장하려면 </a:t>
            </a:r>
            <a:r>
              <a:rPr lang="en-US" altLang="ko-KR" sz="1400"/>
              <a:t>=&gt; “</a:t>
            </a:r>
            <a:r>
              <a:rPr lang="ko-KR" altLang="en-US" sz="1400"/>
              <a:t>회원</a:t>
            </a:r>
            <a:r>
              <a:rPr lang="en-US" altLang="ko-KR" sz="1400"/>
              <a:t>” </a:t>
            </a:r>
            <a:r>
              <a:rPr lang="ko-KR" altLang="en-US" sz="1400"/>
              <a:t>객체 안에 이름 </a:t>
            </a:r>
            <a:r>
              <a:rPr lang="en-US" altLang="ko-KR" sz="1400"/>
              <a:t>/ </a:t>
            </a:r>
            <a:r>
              <a:rPr lang="ko-KR" altLang="en-US" sz="1400"/>
              <a:t>아이디 </a:t>
            </a:r>
            <a:r>
              <a:rPr lang="en-US" altLang="ko-KR" sz="1400"/>
              <a:t>/ </a:t>
            </a:r>
            <a:r>
              <a:rPr lang="ko-KR" altLang="en-US" sz="1400"/>
              <a:t>비밀번호 </a:t>
            </a:r>
            <a:r>
              <a:rPr lang="en-US" altLang="ko-KR" sz="1400"/>
              <a:t>/ </a:t>
            </a:r>
            <a:r>
              <a:rPr lang="ko-KR" altLang="en-US" sz="1400"/>
              <a:t>가입날짜 등의 속성을 저장하는 것이 효율적</a:t>
            </a:r>
            <a:r>
              <a:rPr lang="en-US" altLang="ko-KR" sz="140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870376"/>
            <a:ext cx="758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④ 자바스크립트에서 인식할 수 있는 모든 대상 </a:t>
            </a:r>
            <a:r>
              <a:rPr lang="en-US" altLang="ko-KR" sz="1400">
                <a:solidFill>
                  <a:srgbClr val="FF0000"/>
                </a:solidFill>
              </a:rPr>
              <a:t>=&gt; </a:t>
            </a:r>
            <a:r>
              <a:rPr lang="ko-KR" altLang="en-US" sz="1400">
                <a:solidFill>
                  <a:srgbClr val="FF0000"/>
                </a:solidFill>
              </a:rPr>
              <a:t>객체 라고 인식</a:t>
            </a:r>
            <a:r>
              <a:rPr lang="en-US" altLang="ko-KR" sz="1400">
                <a:solidFill>
                  <a:srgbClr val="FF0000"/>
                </a:solidFill>
              </a:rPr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487754" y="4279753"/>
            <a:ext cx="7216492" cy="2370827"/>
            <a:chOff x="1994183" y="4279753"/>
            <a:chExt cx="7216492" cy="2370827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966"/>
            <a:stretch/>
          </p:blipFill>
          <p:spPr bwMode="auto">
            <a:xfrm>
              <a:off x="1994183" y="4279753"/>
              <a:ext cx="4101817" cy="237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413250"/>
              <a:ext cx="3114675" cy="171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49471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en-US" altLang="ko-KR" sz="3500" b="1"/>
              <a:t>#</a:t>
            </a:r>
            <a:r>
              <a:rPr lang="ko-KR" altLang="en-US" sz="3500" b="1"/>
              <a:t>객체종류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2765417"/>
            <a:ext cx="892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</a:t>
            </a:r>
            <a:r>
              <a:rPr lang="ko-KR" altLang="en-US" sz="1400" b="1" dirty="0" err="1"/>
              <a:t>내장객체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자바스크립트 안에 미리 객체로 정의되어 있는 객체 </a:t>
            </a:r>
            <a:r>
              <a:rPr lang="en-US" altLang="ko-KR" sz="1400" dirty="0"/>
              <a:t>= Built-in Object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039379"/>
            <a:ext cx="758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&gt; String(</a:t>
            </a:r>
            <a:r>
              <a:rPr lang="ko-KR" altLang="en-US" sz="1400" dirty="0"/>
              <a:t>문자</a:t>
            </a:r>
            <a:r>
              <a:rPr lang="en-US" altLang="ko-KR" sz="1400" dirty="0"/>
              <a:t>) / Number(</a:t>
            </a:r>
            <a:r>
              <a:rPr lang="ko-KR" altLang="en-US" sz="1400" dirty="0"/>
              <a:t>숫자</a:t>
            </a:r>
            <a:r>
              <a:rPr lang="en-US" altLang="ko-KR" sz="1400" dirty="0"/>
              <a:t>) / Boolean(</a:t>
            </a:r>
            <a:r>
              <a:rPr lang="ko-KR" altLang="en-US" sz="1400" dirty="0"/>
              <a:t>논리</a:t>
            </a:r>
            <a:r>
              <a:rPr lang="en-US" altLang="ko-KR" sz="1400" dirty="0"/>
              <a:t>) / Array(</a:t>
            </a:r>
            <a:r>
              <a:rPr lang="ko-KR" altLang="en-US" sz="1400" dirty="0"/>
              <a:t>배열</a:t>
            </a:r>
            <a:r>
              <a:rPr lang="en-US" altLang="ko-KR" sz="1400" dirty="0"/>
              <a:t>) / Math(</a:t>
            </a:r>
            <a:r>
              <a:rPr lang="ko-KR" altLang="en-US" sz="1400" dirty="0"/>
              <a:t>수학</a:t>
            </a:r>
            <a:r>
              <a:rPr lang="en-US" altLang="ko-KR" sz="1400" dirty="0"/>
              <a:t>) / </a:t>
            </a:r>
            <a:r>
              <a:rPr lang="ko-KR" altLang="en-US" sz="1400" dirty="0"/>
              <a:t>날짜</a:t>
            </a:r>
            <a:r>
              <a:rPr lang="en-US" altLang="ko-KR" sz="1400" dirty="0"/>
              <a:t>(Date) </a:t>
            </a:r>
            <a:r>
              <a:rPr lang="ko-KR" altLang="en-US" sz="1400" dirty="0"/>
              <a:t>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347156"/>
            <a:ext cx="833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</a:t>
            </a:r>
            <a:r>
              <a:rPr lang="ko-KR" altLang="en-US" sz="1400" b="1" dirty="0"/>
              <a:t>문서객체모델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객체를 사용해 웹 문서를 관리하는 방식 </a:t>
            </a:r>
            <a:r>
              <a:rPr lang="en-US" altLang="ko-KR" sz="1400" dirty="0"/>
              <a:t>= Document Object Model = DOM</a:t>
            </a:r>
          </a:p>
          <a:p>
            <a:r>
              <a:rPr lang="en-US" altLang="ko-KR" sz="1400" dirty="0"/>
              <a:t>&gt; </a:t>
            </a:r>
            <a:r>
              <a:rPr lang="ko-KR" altLang="en-US" sz="1400" dirty="0"/>
              <a:t>웹 문서 및 웹 문서 내 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링크</a:t>
            </a:r>
            <a:r>
              <a:rPr lang="en-US" altLang="ko-KR" sz="1400" dirty="0"/>
              <a:t>, </a:t>
            </a:r>
            <a:r>
              <a:rPr lang="ko-KR" altLang="en-US" sz="1400" dirty="0"/>
              <a:t>텍스트 필드 등의 정보를 관리하는 객체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870376"/>
            <a:ext cx="75861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</a:t>
            </a:r>
            <a:r>
              <a:rPr lang="ko-KR" altLang="en-US" sz="1400" b="1" dirty="0"/>
              <a:t>브라우저객체모델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웹 브라우저의 주소 표시줄 및 창 크기 등 웹 브라우저 정보를 객체로</a:t>
            </a:r>
            <a:endParaRPr lang="en-US" altLang="ko-KR" sz="1400" dirty="0"/>
          </a:p>
          <a:p>
            <a:r>
              <a:rPr lang="ko-KR" altLang="en-US" sz="1400" dirty="0"/>
              <a:t>다루는 방식 </a:t>
            </a:r>
            <a:r>
              <a:rPr lang="en-US" altLang="ko-KR" sz="1400" dirty="0"/>
              <a:t>= Browser Object Model = BOM</a:t>
            </a:r>
          </a:p>
          <a:p>
            <a:r>
              <a:rPr lang="en-US" altLang="ko-KR" sz="1400" dirty="0"/>
              <a:t>&gt; Window / screen / location / history / navigator</a:t>
            </a:r>
            <a:endParaRPr lang="ko-KR" altLang="en-US" sz="1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06" y="4609040"/>
            <a:ext cx="4140988" cy="211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1863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E810D9-C9CB-417F-A08A-FB3FCEADED1D}"/>
              </a:ext>
            </a:extLst>
          </p:cNvPr>
          <p:cNvGrpSpPr/>
          <p:nvPr/>
        </p:nvGrpSpPr>
        <p:grpSpPr>
          <a:xfrm>
            <a:off x="0" y="327935"/>
            <a:ext cx="8924192" cy="641839"/>
            <a:chOff x="0" y="3108081"/>
            <a:chExt cx="8924192" cy="6418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428F72-887C-46AB-A2F0-B689328B8024}"/>
                </a:ext>
              </a:extLst>
            </p:cNvPr>
            <p:cNvSpPr/>
            <p:nvPr/>
          </p:nvSpPr>
          <p:spPr>
            <a:xfrm>
              <a:off x="0" y="3108081"/>
              <a:ext cx="8924192" cy="6418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F073D-EAF9-408D-B28D-312A1A59FE62}"/>
                </a:ext>
              </a:extLst>
            </p:cNvPr>
            <p:cNvSpPr txBox="1"/>
            <p:nvPr/>
          </p:nvSpPr>
          <p:spPr>
            <a:xfrm>
              <a:off x="452583" y="3244334"/>
              <a:ext cx="696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자바스크립트 </a:t>
              </a:r>
              <a:r>
                <a:rPr lang="en-US" altLang="ko-KR" b="1" dirty="0"/>
                <a:t>&amp; </a:t>
              </a:r>
              <a:r>
                <a:rPr lang="ko-KR" altLang="en-US" b="1" dirty="0" err="1"/>
                <a:t>제이쿼리</a:t>
              </a:r>
              <a:r>
                <a:rPr lang="ko-KR" altLang="en-US" b="1"/>
                <a:t> 프론트엔드 </a:t>
              </a:r>
              <a:r>
                <a:rPr lang="en-US" altLang="ko-KR" b="1"/>
                <a:t>(</a:t>
              </a:r>
              <a:r>
                <a:rPr lang="ko-KR" altLang="en-US" b="1"/>
                <a:t>퍼블리셔</a:t>
              </a:r>
              <a:r>
                <a:rPr lang="en-US" altLang="ko-KR" b="1"/>
                <a:t>) </a:t>
              </a:r>
              <a:r>
                <a:rPr lang="ko-KR" altLang="en-US" b="1"/>
                <a:t>개발자 과정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2014401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/>
              <a:t>자바스크립트 </a:t>
            </a:r>
            <a:r>
              <a:rPr lang="en-US" altLang="ko-KR" sz="3500" b="1"/>
              <a:t>#</a:t>
            </a:r>
            <a:r>
              <a:rPr lang="ko-KR" altLang="en-US" sz="3500" b="1"/>
              <a:t>객체 속성 및 메서드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2765417"/>
            <a:ext cx="892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객체에서 값을 담고 있는 정보 </a:t>
            </a:r>
            <a:r>
              <a:rPr lang="en-US" altLang="ko-KR" sz="1400"/>
              <a:t>: </a:t>
            </a:r>
            <a:r>
              <a:rPr lang="ko-KR" altLang="en-US" sz="1400"/>
              <a:t>속성</a:t>
            </a:r>
            <a:r>
              <a:rPr lang="en-US" altLang="ko-KR" sz="1400"/>
              <a:t>(property)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039379"/>
            <a:ext cx="758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&gt; </a:t>
            </a:r>
            <a:r>
              <a:rPr lang="ko-KR" altLang="en-US" sz="1400"/>
              <a:t>객체의 속성 값을 가져올 때 </a:t>
            </a:r>
            <a:r>
              <a:rPr lang="en-US" altLang="ko-KR" sz="1400"/>
              <a:t>: </a:t>
            </a:r>
            <a:r>
              <a:rPr lang="ko-KR" altLang="en-US" sz="1400"/>
              <a:t>객체 이름 뒤에 마침표</a:t>
            </a:r>
            <a:r>
              <a:rPr lang="en-US" altLang="ko-KR" sz="1400"/>
              <a:t>(.)</a:t>
            </a:r>
            <a:r>
              <a:rPr lang="ko-KR" altLang="en-US" sz="1400"/>
              <a:t>를 찍고 그 뒤에 속성 이름 입력</a:t>
            </a:r>
            <a:r>
              <a:rPr lang="en-US" altLang="ko-KR" sz="140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347156"/>
            <a:ext cx="8331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② 객체가 어떻게 동작할지를 선언해 놓은 함수 </a:t>
            </a:r>
            <a:r>
              <a:rPr lang="en-US" altLang="ko-KR" sz="1400"/>
              <a:t>: </a:t>
            </a:r>
            <a:r>
              <a:rPr lang="ko-KR" altLang="en-US" sz="1400"/>
              <a:t>메서드</a:t>
            </a:r>
            <a:r>
              <a:rPr lang="en-US" altLang="ko-KR" sz="1400"/>
              <a:t>(method)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90701" y="3663803"/>
            <a:ext cx="7586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&gt; </a:t>
            </a:r>
            <a:r>
              <a:rPr lang="ko-KR" altLang="en-US" sz="1400"/>
              <a:t>메서드를 사용할 때에도 마침표</a:t>
            </a:r>
            <a:r>
              <a:rPr lang="en-US" altLang="ko-KR" sz="1400"/>
              <a:t>(.)</a:t>
            </a:r>
            <a:r>
              <a:rPr lang="ko-KR" altLang="en-US" sz="1400"/>
              <a:t>를 찍고 메서드를 지정</a:t>
            </a:r>
            <a:r>
              <a:rPr lang="en-US" altLang="ko-KR" sz="140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971580"/>
            <a:ext cx="1093470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 descr="C:\Users\sejin\OneDrive\바탕화~1-DESKTOP-4UIBTKG-9424267\KakaoTalk_20230319_20125319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3804" r="32483" b="10299"/>
          <a:stretch/>
        </p:blipFill>
        <p:spPr bwMode="auto">
          <a:xfrm rot="16200000">
            <a:off x="2280328" y="4274225"/>
            <a:ext cx="1464591" cy="342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26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11843</TotalTime>
  <Words>15663</Words>
  <Application>Microsoft Office PowerPoint</Application>
  <PresentationFormat>와이드스크린</PresentationFormat>
  <Paragraphs>1533</Paragraphs>
  <Slides>392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392</vt:i4>
      </vt:variant>
    </vt:vector>
  </HeadingPairs>
  <TitlesOfParts>
    <vt:vector size="39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sejinpark@tcocs.com</dc:creator>
  <cp:lastModifiedBy>user</cp:lastModifiedBy>
  <cp:revision>2194</cp:revision>
  <dcterms:created xsi:type="dcterms:W3CDTF">2023-01-31T10:28:11Z</dcterms:created>
  <dcterms:modified xsi:type="dcterms:W3CDTF">2023-04-10T08:50:39Z</dcterms:modified>
</cp:coreProperties>
</file>